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73" r:id="rId2"/>
    <p:sldId id="290" r:id="rId3"/>
    <p:sldId id="291" r:id="rId4"/>
    <p:sldId id="288" r:id="rId5"/>
    <p:sldId id="279" r:id="rId6"/>
    <p:sldId id="276" r:id="rId7"/>
    <p:sldId id="280" r:id="rId8"/>
    <p:sldId id="289" r:id="rId9"/>
    <p:sldId id="292" r:id="rId10"/>
    <p:sldId id="294" r:id="rId11"/>
    <p:sldId id="295" r:id="rId12"/>
    <p:sldId id="277" r:id="rId13"/>
    <p:sldId id="297" r:id="rId14"/>
    <p:sldId id="310" r:id="rId15"/>
    <p:sldId id="311" r:id="rId16"/>
    <p:sldId id="298" r:id="rId17"/>
    <p:sldId id="299" r:id="rId18"/>
    <p:sldId id="305" r:id="rId19"/>
    <p:sldId id="306" r:id="rId20"/>
    <p:sldId id="307" r:id="rId21"/>
    <p:sldId id="308" r:id="rId22"/>
    <p:sldId id="309" r:id="rId23"/>
    <p:sldId id="278" r:id="rId24"/>
    <p:sldId id="466" r:id="rId25"/>
    <p:sldId id="469" r:id="rId26"/>
    <p:sldId id="467" r:id="rId27"/>
    <p:sldId id="470" r:id="rId28"/>
    <p:sldId id="472" r:id="rId29"/>
    <p:sldId id="471" r:id="rId30"/>
    <p:sldId id="47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16" d="100"/>
          <a:sy n="116" d="100"/>
        </p:scale>
        <p:origin x="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825FE-BFCF-A14A-BCB0-671BA47E0D7D}" type="datetimeFigureOut">
              <a:rPr lang="en-US" smtClean="0"/>
              <a:t>1/2/26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764C-83F4-8048-8583-FC43CFB604D2}" type="slidenum">
              <a:rPr lang="en-US" smtClean="0"/>
              <a:t>‹#›</a:t>
            </a:fld>
            <a:endParaRPr lang="en-US"/>
          </a:p>
        </p:txBody>
      </p:sp>
    </p:spTree>
    <p:extLst>
      <p:ext uri="{BB962C8B-B14F-4D97-AF65-F5344CB8AC3E}">
        <p14:creationId xmlns:p14="http://schemas.microsoft.com/office/powerpoint/2010/main" val="397843450"/>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7737B-6EB5-A343-B6CF-B1277D3316A8}" type="slidenum">
              <a:rPr lang="en-US" smtClean="0"/>
              <a:t>11</a:t>
            </a:fld>
            <a:endParaRPr lang="en-US"/>
          </a:p>
        </p:txBody>
      </p:sp>
    </p:spTree>
    <p:extLst>
      <p:ext uri="{BB962C8B-B14F-4D97-AF65-F5344CB8AC3E}">
        <p14:creationId xmlns:p14="http://schemas.microsoft.com/office/powerpoint/2010/main" val="48079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7737B-6EB5-A343-B6CF-B1277D3316A8}" type="slidenum">
              <a:rPr lang="en-US" smtClean="0"/>
              <a:t>16</a:t>
            </a:fld>
            <a:endParaRPr lang="en-US"/>
          </a:p>
        </p:txBody>
      </p:sp>
    </p:spTree>
    <p:extLst>
      <p:ext uri="{BB962C8B-B14F-4D97-AF65-F5344CB8AC3E}">
        <p14:creationId xmlns:p14="http://schemas.microsoft.com/office/powerpoint/2010/main" val="15617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01B86-E853-5601-DDD0-2D734FCAC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05DD1D-D888-A0E0-AB8A-6F490C5329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FCC79D-DD3A-A6A3-7CF4-B69986087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56A1BB-43AA-F5F1-3397-9E87829C4AE0}"/>
              </a:ext>
            </a:extLst>
          </p:cNvPr>
          <p:cNvSpPr>
            <a:spLocks noGrp="1"/>
          </p:cNvSpPr>
          <p:nvPr>
            <p:ph type="sldNum" sz="quarter" idx="5"/>
          </p:nvPr>
        </p:nvSpPr>
        <p:spPr/>
        <p:txBody>
          <a:bodyPr/>
          <a:lstStyle/>
          <a:p>
            <a:fld id="{E337737B-6EB5-A343-B6CF-B1277D3316A8}" type="slidenum">
              <a:rPr lang="en-US" smtClean="0"/>
              <a:t>17</a:t>
            </a:fld>
            <a:endParaRPr lang="en-US"/>
          </a:p>
        </p:txBody>
      </p:sp>
    </p:spTree>
    <p:extLst>
      <p:ext uri="{BB962C8B-B14F-4D97-AF65-F5344CB8AC3E}">
        <p14:creationId xmlns:p14="http://schemas.microsoft.com/office/powerpoint/2010/main" val="2423124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EB360-35D2-0E3F-C050-48574C0B2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6ED50-2D05-A5E0-5825-3B9897D73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CBEBC-2D39-4322-C3E7-ACD6A782B3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0E9DB3-7187-2CB2-283F-9947763E11A7}"/>
              </a:ext>
            </a:extLst>
          </p:cNvPr>
          <p:cNvSpPr>
            <a:spLocks noGrp="1"/>
          </p:cNvSpPr>
          <p:nvPr>
            <p:ph type="sldNum" sz="quarter" idx="5"/>
          </p:nvPr>
        </p:nvSpPr>
        <p:spPr/>
        <p:txBody>
          <a:bodyPr/>
          <a:lstStyle/>
          <a:p>
            <a:fld id="{E337737B-6EB5-A343-B6CF-B1277D3316A8}" type="slidenum">
              <a:rPr lang="en-US" smtClean="0"/>
              <a:t>18</a:t>
            </a:fld>
            <a:endParaRPr lang="en-US"/>
          </a:p>
        </p:txBody>
      </p:sp>
    </p:spTree>
    <p:extLst>
      <p:ext uri="{BB962C8B-B14F-4D97-AF65-F5344CB8AC3E}">
        <p14:creationId xmlns:p14="http://schemas.microsoft.com/office/powerpoint/2010/main" val="2963652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01D50-5A5C-7B67-F628-0398F80E6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0E0C16-E8E5-2BB9-A26A-A94779DC8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D8C30-0F1F-DA72-4550-694D67D82F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ED115A-3838-27C7-C644-AF052BB1B446}"/>
              </a:ext>
            </a:extLst>
          </p:cNvPr>
          <p:cNvSpPr>
            <a:spLocks noGrp="1"/>
          </p:cNvSpPr>
          <p:nvPr>
            <p:ph type="sldNum" sz="quarter" idx="5"/>
          </p:nvPr>
        </p:nvSpPr>
        <p:spPr/>
        <p:txBody>
          <a:bodyPr/>
          <a:lstStyle/>
          <a:p>
            <a:fld id="{E337737B-6EB5-A343-B6CF-B1277D3316A8}" type="slidenum">
              <a:rPr lang="en-US" smtClean="0"/>
              <a:t>19</a:t>
            </a:fld>
            <a:endParaRPr lang="en-US"/>
          </a:p>
        </p:txBody>
      </p:sp>
    </p:spTree>
    <p:extLst>
      <p:ext uri="{BB962C8B-B14F-4D97-AF65-F5344CB8AC3E}">
        <p14:creationId xmlns:p14="http://schemas.microsoft.com/office/powerpoint/2010/main" val="128853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B60C-40EC-F322-1174-33D4DED84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1A13A-CCD7-5187-034F-FD079550B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6C203-2FE7-72A6-747F-E7561F228A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85BB9A-D783-47AC-DF61-80B758577255}"/>
              </a:ext>
            </a:extLst>
          </p:cNvPr>
          <p:cNvSpPr>
            <a:spLocks noGrp="1"/>
          </p:cNvSpPr>
          <p:nvPr>
            <p:ph type="sldNum" sz="quarter" idx="5"/>
          </p:nvPr>
        </p:nvSpPr>
        <p:spPr/>
        <p:txBody>
          <a:bodyPr/>
          <a:lstStyle/>
          <a:p>
            <a:fld id="{E337737B-6EB5-A343-B6CF-B1277D3316A8}" type="slidenum">
              <a:rPr lang="en-US" smtClean="0"/>
              <a:t>20</a:t>
            </a:fld>
            <a:endParaRPr lang="en-US"/>
          </a:p>
        </p:txBody>
      </p:sp>
    </p:spTree>
    <p:extLst>
      <p:ext uri="{BB962C8B-B14F-4D97-AF65-F5344CB8AC3E}">
        <p14:creationId xmlns:p14="http://schemas.microsoft.com/office/powerpoint/2010/main" val="477934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573F6-64E7-8023-8AF6-7B66CC6132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CE1A8-03C2-F6E3-3817-F2EB580D9E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59721-6144-1556-D99F-627C256442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718B47-8C33-2A0B-8CB4-53327F7AC7FB}"/>
              </a:ext>
            </a:extLst>
          </p:cNvPr>
          <p:cNvSpPr>
            <a:spLocks noGrp="1"/>
          </p:cNvSpPr>
          <p:nvPr>
            <p:ph type="sldNum" sz="quarter" idx="5"/>
          </p:nvPr>
        </p:nvSpPr>
        <p:spPr/>
        <p:txBody>
          <a:bodyPr/>
          <a:lstStyle/>
          <a:p>
            <a:fld id="{E337737B-6EB5-A343-B6CF-B1277D3316A8}" type="slidenum">
              <a:rPr lang="en-US" smtClean="0"/>
              <a:t>21</a:t>
            </a:fld>
            <a:endParaRPr lang="en-US"/>
          </a:p>
        </p:txBody>
      </p:sp>
    </p:spTree>
    <p:extLst>
      <p:ext uri="{BB962C8B-B14F-4D97-AF65-F5344CB8AC3E}">
        <p14:creationId xmlns:p14="http://schemas.microsoft.com/office/powerpoint/2010/main" val="3394798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837FE-6782-1F37-6F5A-B798464054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35CAF-2E0A-E61F-9CAB-92F938265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DE347-1D7D-5188-76D3-693698F670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55C6CA-D7A7-4C9E-A133-C030CD90CC0F}"/>
              </a:ext>
            </a:extLst>
          </p:cNvPr>
          <p:cNvSpPr>
            <a:spLocks noGrp="1"/>
          </p:cNvSpPr>
          <p:nvPr>
            <p:ph type="sldNum" sz="quarter" idx="5"/>
          </p:nvPr>
        </p:nvSpPr>
        <p:spPr/>
        <p:txBody>
          <a:bodyPr/>
          <a:lstStyle/>
          <a:p>
            <a:fld id="{E337737B-6EB5-A343-B6CF-B1277D3316A8}" type="slidenum">
              <a:rPr lang="en-US" smtClean="0"/>
              <a:t>22</a:t>
            </a:fld>
            <a:endParaRPr lang="en-US"/>
          </a:p>
        </p:txBody>
      </p:sp>
    </p:spTree>
    <p:extLst>
      <p:ext uri="{BB962C8B-B14F-4D97-AF65-F5344CB8AC3E}">
        <p14:creationId xmlns:p14="http://schemas.microsoft.com/office/powerpoint/2010/main" val="2318868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654B49-DE32-8A48-B1E2-97DECA698F84}"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2405265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654B49-DE32-8A48-B1E2-97DECA698F84}"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3805301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654B49-DE32-8A48-B1E2-97DECA698F84}"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83985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654B49-DE32-8A48-B1E2-97DECA698F84}"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66952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654B49-DE32-8A48-B1E2-97DECA698F84}"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57668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654B49-DE32-8A48-B1E2-97DECA698F84}" type="datetimeFigureOut">
              <a:rPr lang="en-US" smtClean="0"/>
              <a:t>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1937810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654B49-DE32-8A48-B1E2-97DECA698F84}" type="datetimeFigureOut">
              <a:rPr lang="en-US" smtClean="0"/>
              <a:t>1/2/26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1601551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654B49-DE32-8A48-B1E2-97DECA698F84}" type="datetimeFigureOut">
              <a:rPr lang="en-US" smtClean="0"/>
              <a:t>1/2/26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2213860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54B49-DE32-8A48-B1E2-97DECA698F84}" type="datetimeFigureOut">
              <a:rPr lang="en-US" smtClean="0"/>
              <a:t>1/2/26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4544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654B49-DE32-8A48-B1E2-97DECA698F84}" type="datetimeFigureOut">
              <a:rPr lang="en-US" smtClean="0"/>
              <a:t>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3081913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654B49-DE32-8A48-B1E2-97DECA698F84}" type="datetimeFigureOut">
              <a:rPr lang="en-US" smtClean="0"/>
              <a:t>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70760-AA6D-7F48-87F3-B0CC8A33DF71}" type="slidenum">
              <a:rPr lang="en-US" smtClean="0"/>
              <a:t>‹#›</a:t>
            </a:fld>
            <a:endParaRPr lang="en-US"/>
          </a:p>
        </p:txBody>
      </p:sp>
    </p:spTree>
    <p:extLst>
      <p:ext uri="{BB962C8B-B14F-4D97-AF65-F5344CB8AC3E}">
        <p14:creationId xmlns:p14="http://schemas.microsoft.com/office/powerpoint/2010/main" val="2824853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E654B49-DE32-8A48-B1E2-97DECA698F84}" type="datetimeFigureOut">
              <a:rPr lang="en-US" smtClean="0"/>
              <a:t>1/2/26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F70760-AA6D-7F48-87F3-B0CC8A33DF71}" type="slidenum">
              <a:rPr lang="en-US" smtClean="0"/>
              <a:t>‹#›</a:t>
            </a:fld>
            <a:endParaRPr lang="en-US"/>
          </a:p>
        </p:txBody>
      </p:sp>
    </p:spTree>
    <p:extLst>
      <p:ext uri="{BB962C8B-B14F-4D97-AF65-F5344CB8AC3E}">
        <p14:creationId xmlns:p14="http://schemas.microsoft.com/office/powerpoint/2010/main" val="3021069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0.png"/><Relationship Id="rId3" Type="http://schemas.openxmlformats.org/officeDocument/2006/relationships/image" Target="../media/image280.png"/><Relationship Id="rId7" Type="http://schemas.openxmlformats.org/officeDocument/2006/relationships/image" Target="../media/image32.png"/><Relationship Id="rId12" Type="http://schemas.openxmlformats.org/officeDocument/2006/relationships/image" Target="../media/image370.png"/><Relationship Id="rId2" Type="http://schemas.openxmlformats.org/officeDocument/2006/relationships/image" Target="../media/image270.png"/><Relationship Id="rId16"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0.png"/><Relationship Id="rId5" Type="http://schemas.openxmlformats.org/officeDocument/2006/relationships/image" Target="../media/image300.png"/><Relationship Id="rId15" Type="http://schemas.openxmlformats.org/officeDocument/2006/relationships/image" Target="../media/image4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 Id="rId14" Type="http://schemas.openxmlformats.org/officeDocument/2006/relationships/image" Target="../media/image390.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0.png"/><Relationship Id="rId18" Type="http://schemas.openxmlformats.org/officeDocument/2006/relationships/image" Target="../media/image3.png"/><Relationship Id="rId3" Type="http://schemas.openxmlformats.org/officeDocument/2006/relationships/image" Target="../media/image270.png"/><Relationship Id="rId7" Type="http://schemas.openxmlformats.org/officeDocument/2006/relationships/image" Target="../media/image31.png"/><Relationship Id="rId12" Type="http://schemas.openxmlformats.org/officeDocument/2006/relationships/image" Target="../media/image360.png"/><Relationship Id="rId17" Type="http://schemas.openxmlformats.org/officeDocument/2006/relationships/image" Target="../media/image410.png"/><Relationship Id="rId2" Type="http://schemas.openxmlformats.org/officeDocument/2006/relationships/notesSlide" Target="../notesSlides/notesSlide1.xml"/><Relationship Id="rId16"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350.png"/><Relationship Id="rId5" Type="http://schemas.openxmlformats.org/officeDocument/2006/relationships/image" Target="../media/image290.png"/><Relationship Id="rId15" Type="http://schemas.openxmlformats.org/officeDocument/2006/relationships/image" Target="../media/image3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 Id="rId14" Type="http://schemas.openxmlformats.org/officeDocument/2006/relationships/image" Target="../media/image380.png"/></Relationships>
</file>

<file path=ppt/slides/_rels/slide12.xml.rels><?xml version="1.0" encoding="UTF-8" standalone="yes"?>
<Relationships xmlns="http://schemas.openxmlformats.org/package/2006/relationships"><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50.png"/><Relationship Id="rId3" Type="http://schemas.openxmlformats.org/officeDocument/2006/relationships/image" Target="../media/image150.png"/><Relationship Id="rId7" Type="http://schemas.openxmlformats.org/officeDocument/2006/relationships/image" Target="../media/image19.png"/><Relationship Id="rId12" Type="http://schemas.openxmlformats.org/officeDocument/2006/relationships/image" Target="../media/image24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0.png"/><Relationship Id="rId5" Type="http://schemas.openxmlformats.org/officeDocument/2006/relationships/image" Target="../media/image170.png"/><Relationship Id="rId10" Type="http://schemas.openxmlformats.org/officeDocument/2006/relationships/image" Target="../media/image22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C0BDD3-CC09-F803-2CCD-32DF3A898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6A484-66D6-D3E1-F7BC-09F806E47255}"/>
              </a:ext>
            </a:extLst>
          </p:cNvPr>
          <p:cNvSpPr>
            <a:spLocks noGrp="1"/>
          </p:cNvSpPr>
          <p:nvPr>
            <p:ph type="title"/>
          </p:nvPr>
        </p:nvSpPr>
        <p:spPr>
          <a:xfrm>
            <a:off x="246684" y="214654"/>
            <a:ext cx="8446053" cy="1325563"/>
          </a:xfrm>
        </p:spPr>
        <p:txBody>
          <a:bodyPr/>
          <a:lstStyle/>
          <a:p>
            <a:r>
              <a:rPr lang="en-US" dirty="0">
                <a:solidFill>
                  <a:schemeClr val="bg1"/>
                </a:solidFill>
                <a:latin typeface="MgOpen Cosmetica" panose="020B0500000300020003" pitchFamily="34" charset="0"/>
              </a:rPr>
              <a:t>Module 2: Basic Machine Learning</a:t>
            </a:r>
          </a:p>
        </p:txBody>
      </p:sp>
    </p:spTree>
    <p:extLst>
      <p:ext uri="{BB962C8B-B14F-4D97-AF65-F5344CB8AC3E}">
        <p14:creationId xmlns:p14="http://schemas.microsoft.com/office/powerpoint/2010/main" val="4081791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150D24-C415-BE08-8D50-B12199447D9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EA1721-E68C-78D5-AA68-E28DDBB5F8FD}"/>
              </a:ext>
            </a:extLst>
          </p:cNvPr>
          <p:cNvSpPr txBox="1"/>
          <p:nvPr/>
        </p:nvSpPr>
        <p:spPr>
          <a:xfrm>
            <a:off x="357187" y="301109"/>
            <a:ext cx="6486525" cy="461665"/>
          </a:xfrm>
          <a:prstGeom prst="rect">
            <a:avLst/>
          </a:prstGeom>
          <a:noFill/>
        </p:spPr>
        <p:txBody>
          <a:bodyPr wrap="square">
            <a:spAutoFit/>
          </a:bodyPr>
          <a:lstStyle/>
          <a:p>
            <a:r>
              <a:rPr lang="en-US" sz="2400" b="1" dirty="0">
                <a:solidFill>
                  <a:schemeClr val="bg1"/>
                </a:solidFill>
              </a:rPr>
              <a:t>How does a neural network function?</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456C1C1-C9ED-6ADD-B86A-515779A56D30}"/>
                  </a:ext>
                </a:extLst>
              </p:cNvPr>
              <p:cNvSpPr txBox="1"/>
              <p:nvPr/>
            </p:nvSpPr>
            <p:spPr>
              <a:xfrm>
                <a:off x="742478" y="4909956"/>
                <a:ext cx="2216697"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𝑗</m:t>
                          </m:r>
                        </m:sub>
                        <m:sup>
                          <m:r>
                            <a:rPr lang="en-US" sz="1600" b="0" i="1" smtClean="0">
                              <a:solidFill>
                                <a:schemeClr val="bg1"/>
                              </a:solidFill>
                              <a:latin typeface="Cambria Math" panose="02040503050406030204" pitchFamily="18" charset="0"/>
                            </a:rPr>
                            <m:t>1</m:t>
                          </m:r>
                        </m:sup>
                      </m:sSubSup>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𝜎</m:t>
                      </m:r>
                      <m:d>
                        <m:dPr>
                          <m:ctrlPr>
                            <a:rPr lang="en-US" sz="1600" b="0" i="1" smtClean="0">
                              <a:solidFill>
                                <a:schemeClr val="bg1"/>
                              </a:solidFill>
                              <a:latin typeface="Cambria Math" panose="02040503050406030204" pitchFamily="18" charset="0"/>
                              <a:ea typeface="Cambria Math" panose="02040503050406030204" pitchFamily="18" charset="0"/>
                            </a:rPr>
                          </m:ctrlPr>
                        </m:dPr>
                        <m:e>
                          <m:nary>
                            <m:naryPr>
                              <m:chr m:val="∑"/>
                              <m:ctrlPr>
                                <a:rPr lang="en-US" sz="16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=1</m:t>
                              </m:r>
                            </m:sub>
                            <m:sup>
                              <m:r>
                                <a:rPr lang="en-US" sz="1600" b="0" i="1" smtClean="0">
                                  <a:solidFill>
                                    <a:schemeClr val="bg1"/>
                                  </a:solidFill>
                                  <a:latin typeface="Cambria Math" panose="02040503050406030204" pitchFamily="18" charset="0"/>
                                  <a:ea typeface="Cambria Math" panose="02040503050406030204" pitchFamily="18" charset="0"/>
                                </a:rPr>
                                <m:t>𝑛</m:t>
                              </m:r>
                            </m:sup>
                            <m:e>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𝑗</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𝑖</m:t>
                                  </m:r>
                                </m:sub>
                                <m:sup>
                                  <m:r>
                                    <a:rPr lang="en-US" sz="1600" b="0" i="1" smtClean="0">
                                      <a:solidFill>
                                        <a:schemeClr val="bg1"/>
                                      </a:solidFill>
                                      <a:latin typeface="Cambria Math" panose="02040503050406030204" pitchFamily="18" charset="0"/>
                                      <a:ea typeface="Cambria Math" panose="02040503050406030204" pitchFamily="18" charset="0"/>
                                    </a:rPr>
                                    <m:t>1</m:t>
                                  </m:r>
                                </m:sup>
                              </m:sSubSup>
                            </m:e>
                          </m:nary>
                          <m:sSub>
                            <m:sSubPr>
                              <m:ctrlPr>
                                <a:rPr lang="en-US" sz="1600" b="0" i="1" smtClean="0">
                                  <a:solidFill>
                                    <a:schemeClr val="bg1"/>
                                  </a:solidFill>
                                  <a:latin typeface="Cambria Math" panose="02040503050406030204" pitchFamily="18" charset="0"/>
                                  <a:ea typeface="Cambria Math" panose="02040503050406030204" pitchFamily="18" charset="0"/>
                                </a:rPr>
                              </m:ctrlPr>
                            </m:sSubPr>
                            <m:e>
                              <m:r>
                                <a:rPr lang="en-US" sz="1600" b="0" i="1" smtClean="0">
                                  <a:solidFill>
                                    <a:schemeClr val="bg1"/>
                                  </a:solidFill>
                                  <a:latin typeface="Cambria Math" panose="02040503050406030204" pitchFamily="18" charset="0"/>
                                  <a:ea typeface="Cambria Math" panose="02040503050406030204" pitchFamily="18" charset="0"/>
                                </a:rPr>
                                <m:t>𝑥</m:t>
                              </m:r>
                            </m:e>
                            <m:sub>
                              <m:r>
                                <a:rPr lang="en-US" sz="1600" b="0" i="1" smtClean="0">
                                  <a:solidFill>
                                    <a:schemeClr val="bg1"/>
                                  </a:solidFill>
                                  <a:latin typeface="Cambria Math" panose="02040503050406030204" pitchFamily="18" charset="0"/>
                                  <a:ea typeface="Cambria Math" panose="02040503050406030204" pitchFamily="18" charset="0"/>
                                </a:rPr>
                                <m:t>𝑖</m:t>
                              </m:r>
                            </m:sub>
                          </m:sSub>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𝑏</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1</m:t>
                              </m:r>
                            </m:sup>
                          </m:sSubSup>
                        </m:e>
                      </m:d>
                    </m:oMath>
                  </m:oMathPara>
                </a14:m>
                <a:endParaRPr lang="en-US" sz="1600" dirty="0">
                  <a:solidFill>
                    <a:schemeClr val="bg1"/>
                  </a:solidFill>
                </a:endParaRPr>
              </a:p>
            </p:txBody>
          </p:sp>
        </mc:Choice>
        <mc:Fallback xmlns="">
          <p:sp>
            <p:nvSpPr>
              <p:cNvPr id="46" name="TextBox 45">
                <a:extLst>
                  <a:ext uri="{FF2B5EF4-FFF2-40B4-BE49-F238E27FC236}">
                    <a16:creationId xmlns:a16="http://schemas.microsoft.com/office/drawing/2014/main" id="{C456C1C1-C9ED-6ADD-B86A-515779A56D30}"/>
                  </a:ext>
                </a:extLst>
              </p:cNvPr>
              <p:cNvSpPr txBox="1">
                <a:spLocks noRot="1" noChangeAspect="1" noMove="1" noResize="1" noEditPoints="1" noAdjustHandles="1" noChangeArrowheads="1" noChangeShapeType="1" noTextEdit="1"/>
              </p:cNvSpPr>
              <p:nvPr/>
            </p:nvSpPr>
            <p:spPr>
              <a:xfrm>
                <a:off x="742478" y="4909956"/>
                <a:ext cx="2216697" cy="672172"/>
              </a:xfrm>
              <a:prstGeom prst="rect">
                <a:avLst/>
              </a:prstGeom>
              <a:blipFill>
                <a:blip r:embed="rId2"/>
                <a:stretch>
                  <a:fillRect l="-1714" t="-120370" b="-18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A999FB6-96FB-4B1F-CF96-2FAD02C50089}"/>
                  </a:ext>
                </a:extLst>
              </p:cNvPr>
              <p:cNvSpPr txBox="1"/>
              <p:nvPr/>
            </p:nvSpPr>
            <p:spPr>
              <a:xfrm>
                <a:off x="3460356" y="4912403"/>
                <a:ext cx="2225738"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𝑗</m:t>
                          </m:r>
                        </m:sub>
                        <m:sup>
                          <m:r>
                            <a:rPr lang="en-US" sz="1600" b="0" i="1" smtClean="0">
                              <a:solidFill>
                                <a:schemeClr val="bg1"/>
                              </a:solidFill>
                              <a:latin typeface="Cambria Math" panose="02040503050406030204" pitchFamily="18" charset="0"/>
                            </a:rPr>
                            <m:t>2</m:t>
                          </m:r>
                        </m:sup>
                      </m:sSubSup>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𝜎</m:t>
                      </m:r>
                      <m:d>
                        <m:dPr>
                          <m:ctrlPr>
                            <a:rPr lang="en-US" sz="1600" b="0" i="1" smtClean="0">
                              <a:solidFill>
                                <a:schemeClr val="bg1"/>
                              </a:solidFill>
                              <a:latin typeface="Cambria Math" panose="02040503050406030204" pitchFamily="18" charset="0"/>
                              <a:ea typeface="Cambria Math" panose="02040503050406030204" pitchFamily="18" charset="0"/>
                            </a:rPr>
                          </m:ctrlPr>
                        </m:dPr>
                        <m:e>
                          <m:nary>
                            <m:naryPr>
                              <m:chr m:val="∑"/>
                              <m:ctrlPr>
                                <a:rPr lang="en-US" sz="16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=1</m:t>
                              </m:r>
                            </m:sub>
                            <m:sup>
                              <m:r>
                                <a:rPr lang="en-US" sz="1600" b="0" i="1" smtClean="0">
                                  <a:solidFill>
                                    <a:schemeClr val="bg1"/>
                                  </a:solidFill>
                                  <a:latin typeface="Cambria Math" panose="02040503050406030204" pitchFamily="18" charset="0"/>
                                  <a:ea typeface="Cambria Math" panose="02040503050406030204" pitchFamily="18" charset="0"/>
                                </a:rPr>
                                <m:t>𝑛</m:t>
                              </m:r>
                            </m:sup>
                            <m:e>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𝑗</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𝑖</m:t>
                                  </m:r>
                                </m:sub>
                                <m:sup>
                                  <m:r>
                                    <a:rPr lang="en-US" sz="1600" b="0" i="1" smtClean="0">
                                      <a:solidFill>
                                        <a:schemeClr val="bg1"/>
                                      </a:solidFill>
                                      <a:latin typeface="Cambria Math" panose="02040503050406030204" pitchFamily="18" charset="0"/>
                                      <a:ea typeface="Cambria Math" panose="02040503050406030204" pitchFamily="18" charset="0"/>
                                    </a:rPr>
                                    <m:t>2</m:t>
                                  </m:r>
                                </m:sup>
                              </m:sSubSup>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h</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1</m:t>
                                  </m:r>
                                </m:sup>
                              </m:sSubSup>
                            </m:e>
                          </m:nary>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𝑏</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2</m:t>
                              </m:r>
                            </m:sup>
                          </m:sSubSup>
                        </m:e>
                      </m:d>
                    </m:oMath>
                  </m:oMathPara>
                </a14:m>
                <a:endParaRPr lang="en-US" sz="1600" dirty="0">
                  <a:solidFill>
                    <a:schemeClr val="bg1"/>
                  </a:solidFill>
                </a:endParaRPr>
              </a:p>
            </p:txBody>
          </p:sp>
        </mc:Choice>
        <mc:Fallback xmlns="">
          <p:sp>
            <p:nvSpPr>
              <p:cNvPr id="48" name="TextBox 47">
                <a:extLst>
                  <a:ext uri="{FF2B5EF4-FFF2-40B4-BE49-F238E27FC236}">
                    <a16:creationId xmlns:a16="http://schemas.microsoft.com/office/drawing/2014/main" id="{9A999FB6-96FB-4B1F-CF96-2FAD02C50089}"/>
                  </a:ext>
                </a:extLst>
              </p:cNvPr>
              <p:cNvSpPr txBox="1">
                <a:spLocks noRot="1" noChangeAspect="1" noMove="1" noResize="1" noEditPoints="1" noAdjustHandles="1" noChangeArrowheads="1" noChangeShapeType="1" noTextEdit="1"/>
              </p:cNvSpPr>
              <p:nvPr/>
            </p:nvSpPr>
            <p:spPr>
              <a:xfrm>
                <a:off x="3460356" y="4912403"/>
                <a:ext cx="2225738" cy="672172"/>
              </a:xfrm>
              <a:prstGeom prst="rect">
                <a:avLst/>
              </a:prstGeom>
              <a:blipFill>
                <a:blip r:embed="rId3"/>
                <a:stretch>
                  <a:fillRect l="-1705" t="-120370" b="-18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543E7AC-257B-A36B-4072-3FD315579781}"/>
                  </a:ext>
                </a:extLst>
              </p:cNvPr>
              <p:cNvSpPr txBox="1"/>
              <p:nvPr/>
            </p:nvSpPr>
            <p:spPr>
              <a:xfrm>
                <a:off x="6100152" y="4909956"/>
                <a:ext cx="2272802"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𝑦</m:t>
                          </m:r>
                        </m:e>
                        <m:sub>
                          <m:r>
                            <a:rPr lang="en-US" sz="1600" b="0" i="1" smtClean="0">
                              <a:solidFill>
                                <a:schemeClr val="bg1"/>
                              </a:solidFill>
                              <a:latin typeface="Cambria Math" panose="02040503050406030204" pitchFamily="18" charset="0"/>
                            </a:rPr>
                            <m:t>𝑗</m:t>
                          </m:r>
                        </m:sub>
                      </m:sSub>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𝜎</m:t>
                      </m:r>
                      <m:d>
                        <m:dPr>
                          <m:ctrlPr>
                            <a:rPr lang="en-US" sz="1600" b="0" i="1" smtClean="0">
                              <a:solidFill>
                                <a:schemeClr val="bg1"/>
                              </a:solidFill>
                              <a:latin typeface="Cambria Math" panose="02040503050406030204" pitchFamily="18" charset="0"/>
                              <a:ea typeface="Cambria Math" panose="02040503050406030204" pitchFamily="18" charset="0"/>
                            </a:rPr>
                          </m:ctrlPr>
                        </m:dPr>
                        <m:e>
                          <m:nary>
                            <m:naryPr>
                              <m:chr m:val="∑"/>
                              <m:ctrlPr>
                                <a:rPr lang="en-US" sz="16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=1</m:t>
                              </m:r>
                            </m:sub>
                            <m:sup>
                              <m:r>
                                <a:rPr lang="en-US" sz="1600" b="0" i="1" smtClean="0">
                                  <a:solidFill>
                                    <a:schemeClr val="bg1"/>
                                  </a:solidFill>
                                  <a:latin typeface="Cambria Math" panose="02040503050406030204" pitchFamily="18" charset="0"/>
                                  <a:ea typeface="Cambria Math" panose="02040503050406030204" pitchFamily="18" charset="0"/>
                                </a:rPr>
                                <m:t>𝑛</m:t>
                              </m:r>
                            </m:sup>
                            <m:e>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𝑗</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𝑖</m:t>
                                  </m:r>
                                </m:sub>
                                <m:sup>
                                  <m:r>
                                    <a:rPr lang="en-US" sz="1600" b="0" i="1" smtClean="0">
                                      <a:solidFill>
                                        <a:schemeClr val="bg1"/>
                                      </a:solidFill>
                                      <a:latin typeface="Cambria Math" panose="02040503050406030204" pitchFamily="18" charset="0"/>
                                      <a:ea typeface="Cambria Math" panose="02040503050406030204" pitchFamily="18" charset="0"/>
                                    </a:rPr>
                                    <m:t>3</m:t>
                                  </m:r>
                                </m:sup>
                              </m:sSubSup>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h</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2</m:t>
                                  </m:r>
                                </m:sup>
                              </m:sSubSup>
                            </m:e>
                          </m:nary>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𝑏</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3</m:t>
                              </m:r>
                            </m:sup>
                          </m:sSubSup>
                        </m:e>
                      </m:d>
                    </m:oMath>
                  </m:oMathPara>
                </a14:m>
                <a:endParaRPr lang="en-US" sz="1600" dirty="0">
                  <a:solidFill>
                    <a:schemeClr val="bg1"/>
                  </a:solidFill>
                </a:endParaRPr>
              </a:p>
            </p:txBody>
          </p:sp>
        </mc:Choice>
        <mc:Fallback xmlns="">
          <p:sp>
            <p:nvSpPr>
              <p:cNvPr id="50" name="TextBox 49">
                <a:extLst>
                  <a:ext uri="{FF2B5EF4-FFF2-40B4-BE49-F238E27FC236}">
                    <a16:creationId xmlns:a16="http://schemas.microsoft.com/office/drawing/2014/main" id="{5543E7AC-257B-A36B-4072-3FD315579781}"/>
                  </a:ext>
                </a:extLst>
              </p:cNvPr>
              <p:cNvSpPr txBox="1">
                <a:spLocks noRot="1" noChangeAspect="1" noMove="1" noResize="1" noEditPoints="1" noAdjustHandles="1" noChangeArrowheads="1" noChangeShapeType="1" noTextEdit="1"/>
              </p:cNvSpPr>
              <p:nvPr/>
            </p:nvSpPr>
            <p:spPr>
              <a:xfrm>
                <a:off x="6100152" y="4909956"/>
                <a:ext cx="2272802" cy="672172"/>
              </a:xfrm>
              <a:prstGeom prst="rect">
                <a:avLst/>
              </a:prstGeom>
              <a:blipFill>
                <a:blip r:embed="rId4"/>
                <a:stretch>
                  <a:fillRect t="-120370" b="-185185"/>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E8E090E-8F84-8239-CDAF-6BCDDEA737D3}"/>
              </a:ext>
            </a:extLst>
          </p:cNvPr>
          <p:cNvGrpSpPr/>
          <p:nvPr/>
        </p:nvGrpSpPr>
        <p:grpSpPr>
          <a:xfrm>
            <a:off x="1205945" y="855686"/>
            <a:ext cx="6732110" cy="3952193"/>
            <a:chOff x="626130" y="891936"/>
            <a:chExt cx="7815331" cy="4588115"/>
          </a:xfrm>
        </p:grpSpPr>
        <p:sp>
          <p:nvSpPr>
            <p:cNvPr id="8" name="Oval 7">
              <a:extLst>
                <a:ext uri="{FF2B5EF4-FFF2-40B4-BE49-F238E27FC236}">
                  <a16:creationId xmlns:a16="http://schemas.microsoft.com/office/drawing/2014/main" id="{6B7CA37D-698A-1EE0-3608-E143266FEAFF}"/>
                </a:ext>
              </a:extLst>
            </p:cNvPr>
            <p:cNvSpPr/>
            <p:nvPr/>
          </p:nvSpPr>
          <p:spPr>
            <a:xfrm>
              <a:off x="764005" y="1567338"/>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3494DC-1371-004B-BF91-2AB9480C5E77}"/>
                </a:ext>
              </a:extLst>
            </p:cNvPr>
            <p:cNvSpPr/>
            <p:nvPr/>
          </p:nvSpPr>
          <p:spPr>
            <a:xfrm>
              <a:off x="764005" y="2743200"/>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D826D5-B9BE-BD39-F177-F11B2D67EEA1}"/>
                </a:ext>
              </a:extLst>
            </p:cNvPr>
            <p:cNvSpPr/>
            <p:nvPr/>
          </p:nvSpPr>
          <p:spPr>
            <a:xfrm>
              <a:off x="764005" y="3919062"/>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8C8991-E536-A1E3-A24D-72578808443D}"/>
                </a:ext>
              </a:extLst>
            </p:cNvPr>
            <p:cNvSpPr/>
            <p:nvPr/>
          </p:nvSpPr>
          <p:spPr>
            <a:xfrm>
              <a:off x="2959518" y="1102994"/>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5CF0B0D-AFDF-2FB6-E045-FBD10619B5A8}"/>
                </a:ext>
              </a:extLst>
            </p:cNvPr>
            <p:cNvSpPr/>
            <p:nvPr/>
          </p:nvSpPr>
          <p:spPr>
            <a:xfrm>
              <a:off x="2945229" y="221320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310A4F4-8843-36D1-0D33-80384E924832}"/>
                </a:ext>
              </a:extLst>
            </p:cNvPr>
            <p:cNvSpPr/>
            <p:nvPr/>
          </p:nvSpPr>
          <p:spPr>
            <a:xfrm>
              <a:off x="2945229" y="3281166"/>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107185-CFCA-4299-D44D-45A843F4A84B}"/>
                </a:ext>
              </a:extLst>
            </p:cNvPr>
            <p:cNvSpPr/>
            <p:nvPr/>
          </p:nvSpPr>
          <p:spPr>
            <a:xfrm>
              <a:off x="2945229" y="4349123"/>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773C6-BADB-9560-FD30-136BC27ECDF0}"/>
                </a:ext>
              </a:extLst>
            </p:cNvPr>
            <p:cNvSpPr/>
            <p:nvPr/>
          </p:nvSpPr>
          <p:spPr>
            <a:xfrm>
              <a:off x="5205037" y="1102994"/>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09FF9A3-58B0-A3AC-C511-B16399D632F2}"/>
                </a:ext>
              </a:extLst>
            </p:cNvPr>
            <p:cNvSpPr/>
            <p:nvPr/>
          </p:nvSpPr>
          <p:spPr>
            <a:xfrm>
              <a:off x="5190748" y="221320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C10B4DA-0913-D1ED-5062-048B5A3865AD}"/>
                </a:ext>
              </a:extLst>
            </p:cNvPr>
            <p:cNvSpPr/>
            <p:nvPr/>
          </p:nvSpPr>
          <p:spPr>
            <a:xfrm>
              <a:off x="5190748" y="3281166"/>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31859CC-41E4-E0C3-A2DA-CB2E6213BAAC}"/>
                </a:ext>
              </a:extLst>
            </p:cNvPr>
            <p:cNvSpPr/>
            <p:nvPr/>
          </p:nvSpPr>
          <p:spPr>
            <a:xfrm>
              <a:off x="5190748" y="4349123"/>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6FF6B-BCA4-BBA9-6633-DC6C97F48676}"/>
                </a:ext>
              </a:extLst>
            </p:cNvPr>
            <p:cNvSpPr/>
            <p:nvPr/>
          </p:nvSpPr>
          <p:spPr>
            <a:xfrm>
              <a:off x="7391663" y="1556187"/>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2A8C11E-01B3-00C2-5C68-55BD11B8773D}"/>
                </a:ext>
              </a:extLst>
            </p:cNvPr>
            <p:cNvSpPr/>
            <p:nvPr/>
          </p:nvSpPr>
          <p:spPr>
            <a:xfrm>
              <a:off x="7391663" y="273204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7FE932B-91EB-3853-7F9C-781E37EDE3D3}"/>
                </a:ext>
              </a:extLst>
            </p:cNvPr>
            <p:cNvSpPr/>
            <p:nvPr/>
          </p:nvSpPr>
          <p:spPr>
            <a:xfrm>
              <a:off x="7391663" y="3907911"/>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1A3E97A-7074-0519-5D21-2182A303E262}"/>
                </a:ext>
              </a:extLst>
            </p:cNvPr>
            <p:cNvCxnSpPr>
              <a:stCxn id="8" idx="6"/>
              <a:endCxn id="13" idx="2"/>
            </p:cNvCxnSpPr>
            <p:nvPr/>
          </p:nvCxnSpPr>
          <p:spPr>
            <a:xfrm flipV="1">
              <a:off x="1635543" y="1567338"/>
              <a:ext cx="1323975" cy="464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F12B6B8-909B-D143-E3CA-85AC439696C7}"/>
                </a:ext>
              </a:extLst>
            </p:cNvPr>
            <p:cNvCxnSpPr>
              <a:cxnSpLocks/>
              <a:stCxn id="8" idx="6"/>
              <a:endCxn id="14" idx="2"/>
            </p:cNvCxnSpPr>
            <p:nvPr/>
          </p:nvCxnSpPr>
          <p:spPr>
            <a:xfrm>
              <a:off x="1635543" y="2031682"/>
              <a:ext cx="1309686" cy="64587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51DE80F-6C19-A7BB-A6E2-8FCA38ABD6C8}"/>
                </a:ext>
              </a:extLst>
            </p:cNvPr>
            <p:cNvCxnSpPr>
              <a:cxnSpLocks/>
              <a:stCxn id="8" idx="6"/>
              <a:endCxn id="15" idx="2"/>
            </p:cNvCxnSpPr>
            <p:nvPr/>
          </p:nvCxnSpPr>
          <p:spPr>
            <a:xfrm>
              <a:off x="1635543" y="2031682"/>
              <a:ext cx="1309686" cy="1713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63C775B-D672-4ACB-8F82-1F82360E7177}"/>
                </a:ext>
              </a:extLst>
            </p:cNvPr>
            <p:cNvCxnSpPr>
              <a:cxnSpLocks/>
              <a:stCxn id="8" idx="6"/>
              <a:endCxn id="16" idx="2"/>
            </p:cNvCxnSpPr>
            <p:nvPr/>
          </p:nvCxnSpPr>
          <p:spPr>
            <a:xfrm>
              <a:off x="1635543" y="2031682"/>
              <a:ext cx="1309686" cy="2781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1B9050D-0881-8DDB-73B4-8DAB72435222}"/>
                </a:ext>
              </a:extLst>
            </p:cNvPr>
            <p:cNvCxnSpPr>
              <a:cxnSpLocks/>
              <a:stCxn id="9" idx="6"/>
              <a:endCxn id="14" idx="2"/>
            </p:cNvCxnSpPr>
            <p:nvPr/>
          </p:nvCxnSpPr>
          <p:spPr>
            <a:xfrm flipV="1">
              <a:off x="1635543" y="2677553"/>
              <a:ext cx="1309686" cy="529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F6EA4E4-93B5-3DED-AEB9-971D9D98D747}"/>
                </a:ext>
              </a:extLst>
            </p:cNvPr>
            <p:cNvCxnSpPr>
              <a:cxnSpLocks/>
              <a:stCxn id="9" idx="6"/>
              <a:endCxn id="13" idx="2"/>
            </p:cNvCxnSpPr>
            <p:nvPr/>
          </p:nvCxnSpPr>
          <p:spPr>
            <a:xfrm flipV="1">
              <a:off x="1635543" y="1567338"/>
              <a:ext cx="1323975" cy="164020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370A2D1-2CBE-F031-EA64-45DDB8A9A85D}"/>
                </a:ext>
              </a:extLst>
            </p:cNvPr>
            <p:cNvCxnSpPr>
              <a:cxnSpLocks/>
              <a:stCxn id="9" idx="6"/>
              <a:endCxn id="16" idx="2"/>
            </p:cNvCxnSpPr>
            <p:nvPr/>
          </p:nvCxnSpPr>
          <p:spPr>
            <a:xfrm>
              <a:off x="1635543" y="3207544"/>
              <a:ext cx="1309686" cy="160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3272675-E7CB-3F78-B0A5-23039B92F91F}"/>
                </a:ext>
              </a:extLst>
            </p:cNvPr>
            <p:cNvCxnSpPr>
              <a:cxnSpLocks/>
              <a:stCxn id="9" idx="6"/>
              <a:endCxn id="15" idx="2"/>
            </p:cNvCxnSpPr>
            <p:nvPr/>
          </p:nvCxnSpPr>
          <p:spPr>
            <a:xfrm>
              <a:off x="1635543" y="3207544"/>
              <a:ext cx="1309686" cy="537966"/>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4E7ACDE-F51B-48B3-CFDE-7C5F484C8E4E}"/>
                </a:ext>
              </a:extLst>
            </p:cNvPr>
            <p:cNvCxnSpPr>
              <a:cxnSpLocks/>
              <a:stCxn id="10" idx="6"/>
              <a:endCxn id="14" idx="2"/>
            </p:cNvCxnSpPr>
            <p:nvPr/>
          </p:nvCxnSpPr>
          <p:spPr>
            <a:xfrm flipV="1">
              <a:off x="1635543" y="2677553"/>
              <a:ext cx="1309686" cy="17058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C958AA3-A36B-00B2-0DC1-D2C754608003}"/>
                </a:ext>
              </a:extLst>
            </p:cNvPr>
            <p:cNvCxnSpPr>
              <a:cxnSpLocks/>
              <a:stCxn id="10" idx="6"/>
              <a:endCxn id="13" idx="2"/>
            </p:cNvCxnSpPr>
            <p:nvPr/>
          </p:nvCxnSpPr>
          <p:spPr>
            <a:xfrm flipV="1">
              <a:off x="1635543" y="1567338"/>
              <a:ext cx="1323975" cy="2816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58EF12B-29D6-D2CF-9811-B27D975A607D}"/>
                </a:ext>
              </a:extLst>
            </p:cNvPr>
            <p:cNvCxnSpPr>
              <a:cxnSpLocks/>
              <a:stCxn id="10" idx="6"/>
              <a:endCxn id="15" idx="2"/>
            </p:cNvCxnSpPr>
            <p:nvPr/>
          </p:nvCxnSpPr>
          <p:spPr>
            <a:xfrm flipV="1">
              <a:off x="1635543" y="3745510"/>
              <a:ext cx="1309686" cy="637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47268F8-BFA2-4089-D9E2-6E22A3964D35}"/>
                </a:ext>
              </a:extLst>
            </p:cNvPr>
            <p:cNvCxnSpPr>
              <a:cxnSpLocks/>
              <a:stCxn id="10" idx="6"/>
              <a:endCxn id="16" idx="2"/>
            </p:cNvCxnSpPr>
            <p:nvPr/>
          </p:nvCxnSpPr>
          <p:spPr>
            <a:xfrm>
              <a:off x="1635543" y="4383406"/>
              <a:ext cx="1309686" cy="4300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8046D11-3273-D44A-E92D-47DDB9C3E39F}"/>
                </a:ext>
              </a:extLst>
            </p:cNvPr>
            <p:cNvCxnSpPr>
              <a:cxnSpLocks/>
              <a:endCxn id="17" idx="2"/>
            </p:cNvCxnSpPr>
            <p:nvPr/>
          </p:nvCxnSpPr>
          <p:spPr>
            <a:xfrm>
              <a:off x="3831056" y="1567338"/>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05168E9-E03F-0D8B-89D8-501ADCE543E4}"/>
                </a:ext>
              </a:extLst>
            </p:cNvPr>
            <p:cNvCxnSpPr>
              <a:cxnSpLocks/>
            </p:cNvCxnSpPr>
            <p:nvPr/>
          </p:nvCxnSpPr>
          <p:spPr>
            <a:xfrm>
              <a:off x="3816767" y="2685873"/>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89CEE6E8-D5C5-C64F-DEC8-2AA3FBECAB72}"/>
                </a:ext>
              </a:extLst>
            </p:cNvPr>
            <p:cNvCxnSpPr>
              <a:cxnSpLocks/>
            </p:cNvCxnSpPr>
            <p:nvPr/>
          </p:nvCxnSpPr>
          <p:spPr>
            <a:xfrm>
              <a:off x="3816766" y="3746092"/>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3AF635F-B92C-D7DD-EFDE-B5AD0AA796B8}"/>
                </a:ext>
              </a:extLst>
            </p:cNvPr>
            <p:cNvCxnSpPr>
              <a:cxnSpLocks/>
            </p:cNvCxnSpPr>
            <p:nvPr/>
          </p:nvCxnSpPr>
          <p:spPr>
            <a:xfrm>
              <a:off x="3831055" y="4813467"/>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D01B055-A020-E90B-D3CD-BE0284D2EFD6}"/>
                </a:ext>
              </a:extLst>
            </p:cNvPr>
            <p:cNvCxnSpPr>
              <a:cxnSpLocks/>
              <a:stCxn id="16" idx="6"/>
              <a:endCxn id="19" idx="2"/>
            </p:cNvCxnSpPr>
            <p:nvPr/>
          </p:nvCxnSpPr>
          <p:spPr>
            <a:xfrm flipV="1">
              <a:off x="3816767" y="3745510"/>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31D89FB-09EF-58EE-A241-9C984763B058}"/>
                </a:ext>
              </a:extLst>
            </p:cNvPr>
            <p:cNvCxnSpPr>
              <a:cxnSpLocks/>
              <a:stCxn id="16" idx="6"/>
              <a:endCxn id="18" idx="2"/>
            </p:cNvCxnSpPr>
            <p:nvPr/>
          </p:nvCxnSpPr>
          <p:spPr>
            <a:xfrm flipV="1">
              <a:off x="3816767" y="2677553"/>
              <a:ext cx="1373981" cy="213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E685FAA-B333-08F4-9141-604F7D8F43D8}"/>
                </a:ext>
              </a:extLst>
            </p:cNvPr>
            <p:cNvCxnSpPr>
              <a:cxnSpLocks/>
              <a:stCxn id="16" idx="6"/>
              <a:endCxn id="17" idx="2"/>
            </p:cNvCxnSpPr>
            <p:nvPr/>
          </p:nvCxnSpPr>
          <p:spPr>
            <a:xfrm flipV="1">
              <a:off x="3816767" y="1567338"/>
              <a:ext cx="1388270" cy="3246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37D165B1-36C0-0D71-6C22-88B9211E912E}"/>
                </a:ext>
              </a:extLst>
            </p:cNvPr>
            <p:cNvCxnSpPr>
              <a:cxnSpLocks/>
              <a:stCxn id="15" idx="6"/>
              <a:endCxn id="17" idx="2"/>
            </p:cNvCxnSpPr>
            <p:nvPr/>
          </p:nvCxnSpPr>
          <p:spPr>
            <a:xfrm flipV="1">
              <a:off x="3816767" y="1567338"/>
              <a:ext cx="1388270" cy="217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F66D12DB-8960-7077-8067-B924ABE89701}"/>
                </a:ext>
              </a:extLst>
            </p:cNvPr>
            <p:cNvCxnSpPr>
              <a:cxnSpLocks/>
              <a:stCxn id="15" idx="6"/>
              <a:endCxn id="18" idx="2"/>
            </p:cNvCxnSpPr>
            <p:nvPr/>
          </p:nvCxnSpPr>
          <p:spPr>
            <a:xfrm flipV="1">
              <a:off x="3816767" y="2677553"/>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49B6FA1B-5B5E-8F8B-938A-6D9B2D5FE62B}"/>
                </a:ext>
              </a:extLst>
            </p:cNvPr>
            <p:cNvCxnSpPr>
              <a:cxnSpLocks/>
              <a:stCxn id="15" idx="6"/>
              <a:endCxn id="20" idx="2"/>
            </p:cNvCxnSpPr>
            <p:nvPr/>
          </p:nvCxnSpPr>
          <p:spPr>
            <a:xfrm>
              <a:off x="3816767" y="3745510"/>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46E18F9-24F0-281B-17F8-D97269160A69}"/>
                </a:ext>
              </a:extLst>
            </p:cNvPr>
            <p:cNvCxnSpPr>
              <a:cxnSpLocks/>
              <a:stCxn id="14" idx="6"/>
              <a:endCxn id="20" idx="2"/>
            </p:cNvCxnSpPr>
            <p:nvPr/>
          </p:nvCxnSpPr>
          <p:spPr>
            <a:xfrm>
              <a:off x="3816767" y="2677553"/>
              <a:ext cx="1373981" cy="213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EE020FBF-3AB7-00F9-6D54-48D2B22580C5}"/>
                </a:ext>
              </a:extLst>
            </p:cNvPr>
            <p:cNvCxnSpPr>
              <a:cxnSpLocks/>
              <a:stCxn id="14" idx="6"/>
              <a:endCxn id="19" idx="2"/>
            </p:cNvCxnSpPr>
            <p:nvPr/>
          </p:nvCxnSpPr>
          <p:spPr>
            <a:xfrm>
              <a:off x="3816767" y="2677553"/>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4B4276BF-4B09-426E-F5D1-B906C692747A}"/>
                </a:ext>
              </a:extLst>
            </p:cNvPr>
            <p:cNvCxnSpPr>
              <a:cxnSpLocks/>
              <a:stCxn id="14" idx="6"/>
              <a:endCxn id="17" idx="2"/>
            </p:cNvCxnSpPr>
            <p:nvPr/>
          </p:nvCxnSpPr>
          <p:spPr>
            <a:xfrm flipV="1">
              <a:off x="3816767" y="1567338"/>
              <a:ext cx="1388270" cy="11102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0D3E36F-FC33-6FE2-DB7B-4779983F1088}"/>
                </a:ext>
              </a:extLst>
            </p:cNvPr>
            <p:cNvCxnSpPr>
              <a:cxnSpLocks/>
              <a:endCxn id="18" idx="2"/>
            </p:cNvCxnSpPr>
            <p:nvPr/>
          </p:nvCxnSpPr>
          <p:spPr>
            <a:xfrm>
              <a:off x="3838201" y="1569527"/>
              <a:ext cx="1352547" cy="1108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0659613-8FDB-B2DB-4EB9-1661F2B97009}"/>
                </a:ext>
              </a:extLst>
            </p:cNvPr>
            <p:cNvCxnSpPr>
              <a:cxnSpLocks/>
              <a:stCxn id="13" idx="6"/>
              <a:endCxn id="19" idx="2"/>
            </p:cNvCxnSpPr>
            <p:nvPr/>
          </p:nvCxnSpPr>
          <p:spPr>
            <a:xfrm>
              <a:off x="3831056" y="1567338"/>
              <a:ext cx="1359692" cy="217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4EA52CA-3272-3F12-34D6-852CA25A32FA}"/>
                </a:ext>
              </a:extLst>
            </p:cNvPr>
            <p:cNvCxnSpPr>
              <a:cxnSpLocks/>
              <a:stCxn id="13" idx="6"/>
              <a:endCxn id="20" idx="2"/>
            </p:cNvCxnSpPr>
            <p:nvPr/>
          </p:nvCxnSpPr>
          <p:spPr>
            <a:xfrm>
              <a:off x="3831056" y="1567338"/>
              <a:ext cx="1359692" cy="3246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658FA274-652E-66E1-2A78-6858E2BEF1A5}"/>
                </a:ext>
              </a:extLst>
            </p:cNvPr>
            <p:cNvCxnSpPr>
              <a:cxnSpLocks/>
            </p:cNvCxnSpPr>
            <p:nvPr/>
          </p:nvCxnSpPr>
          <p:spPr>
            <a:xfrm flipH="1" flipV="1">
              <a:off x="6062285" y="1567338"/>
              <a:ext cx="1323975" cy="464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ABA4ECE-6F1F-F825-9A87-B142BCD7B8CD}"/>
                </a:ext>
              </a:extLst>
            </p:cNvPr>
            <p:cNvCxnSpPr>
              <a:cxnSpLocks/>
            </p:cNvCxnSpPr>
            <p:nvPr/>
          </p:nvCxnSpPr>
          <p:spPr>
            <a:xfrm flipH="1">
              <a:off x="6062285" y="2031682"/>
              <a:ext cx="1309686" cy="6458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9BD4F9C2-B2E7-8035-E5CE-94B1A7AC3B80}"/>
                </a:ext>
              </a:extLst>
            </p:cNvPr>
            <p:cNvCxnSpPr>
              <a:cxnSpLocks/>
            </p:cNvCxnSpPr>
            <p:nvPr/>
          </p:nvCxnSpPr>
          <p:spPr>
            <a:xfrm flipH="1">
              <a:off x="6062285" y="2031682"/>
              <a:ext cx="1309686" cy="1713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BCC96AD5-C49A-2B5C-B675-65EF1BDABB3F}"/>
                </a:ext>
              </a:extLst>
            </p:cNvPr>
            <p:cNvCxnSpPr>
              <a:cxnSpLocks/>
            </p:cNvCxnSpPr>
            <p:nvPr/>
          </p:nvCxnSpPr>
          <p:spPr>
            <a:xfrm flipH="1">
              <a:off x="6062285" y="2031682"/>
              <a:ext cx="1309686" cy="2781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2D364A4F-4901-B269-5E32-708B526C8890}"/>
                </a:ext>
              </a:extLst>
            </p:cNvPr>
            <p:cNvCxnSpPr>
              <a:cxnSpLocks/>
              <a:stCxn id="26" idx="2"/>
            </p:cNvCxnSpPr>
            <p:nvPr/>
          </p:nvCxnSpPr>
          <p:spPr>
            <a:xfrm flipH="1" flipV="1">
              <a:off x="6084901" y="2677553"/>
              <a:ext cx="1306762" cy="5188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3C6D5B2-A76F-C5FD-124A-C10424A329D0}"/>
                </a:ext>
              </a:extLst>
            </p:cNvPr>
            <p:cNvCxnSpPr>
              <a:cxnSpLocks/>
            </p:cNvCxnSpPr>
            <p:nvPr/>
          </p:nvCxnSpPr>
          <p:spPr>
            <a:xfrm flipH="1" flipV="1">
              <a:off x="6062285" y="1567338"/>
              <a:ext cx="1323975" cy="16402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99318974-F0CE-C14A-4459-836EB0AAE9D1}"/>
                </a:ext>
              </a:extLst>
            </p:cNvPr>
            <p:cNvCxnSpPr>
              <a:cxnSpLocks/>
            </p:cNvCxnSpPr>
            <p:nvPr/>
          </p:nvCxnSpPr>
          <p:spPr>
            <a:xfrm flipH="1">
              <a:off x="6062285" y="3207544"/>
              <a:ext cx="1309686" cy="160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0A4EA34D-1173-13D2-325F-7C006C7C21DE}"/>
                </a:ext>
              </a:extLst>
            </p:cNvPr>
            <p:cNvCxnSpPr>
              <a:cxnSpLocks/>
            </p:cNvCxnSpPr>
            <p:nvPr/>
          </p:nvCxnSpPr>
          <p:spPr>
            <a:xfrm flipH="1">
              <a:off x="6062285" y="3207544"/>
              <a:ext cx="1309686" cy="5379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487406DE-AD98-4BA4-2FC5-3EB9F613016F}"/>
                </a:ext>
              </a:extLst>
            </p:cNvPr>
            <p:cNvCxnSpPr>
              <a:cxnSpLocks/>
            </p:cNvCxnSpPr>
            <p:nvPr/>
          </p:nvCxnSpPr>
          <p:spPr>
            <a:xfrm flipH="1" flipV="1">
              <a:off x="6062285" y="2677553"/>
              <a:ext cx="1309686" cy="17058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82465E2E-D7A2-5109-3B5F-56412C71F8C6}"/>
                </a:ext>
              </a:extLst>
            </p:cNvPr>
            <p:cNvCxnSpPr>
              <a:cxnSpLocks/>
            </p:cNvCxnSpPr>
            <p:nvPr/>
          </p:nvCxnSpPr>
          <p:spPr>
            <a:xfrm flipH="1" flipV="1">
              <a:off x="6062285" y="1567338"/>
              <a:ext cx="1323975" cy="2816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DB0C3823-BF2E-4A68-E4B9-33FC69DDD092}"/>
                </a:ext>
              </a:extLst>
            </p:cNvPr>
            <p:cNvCxnSpPr>
              <a:cxnSpLocks/>
            </p:cNvCxnSpPr>
            <p:nvPr/>
          </p:nvCxnSpPr>
          <p:spPr>
            <a:xfrm flipH="1" flipV="1">
              <a:off x="6062285" y="3745510"/>
              <a:ext cx="1309686" cy="637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F7B20975-FB29-ACB6-4FE8-CC8E6A5EC813}"/>
                </a:ext>
              </a:extLst>
            </p:cNvPr>
            <p:cNvCxnSpPr>
              <a:cxnSpLocks/>
            </p:cNvCxnSpPr>
            <p:nvPr/>
          </p:nvCxnSpPr>
          <p:spPr>
            <a:xfrm flipH="1">
              <a:off x="6062285" y="4383406"/>
              <a:ext cx="1309686" cy="430061"/>
            </a:xfrm>
            <a:prstGeom prst="line">
              <a:avLst/>
            </a:prstGeom>
          </p:spPr>
          <p:style>
            <a:lnRef idx="2">
              <a:schemeClr val="accent1"/>
            </a:lnRef>
            <a:fillRef idx="0">
              <a:schemeClr val="accent1"/>
            </a:fillRef>
            <a:effectRef idx="1">
              <a:schemeClr val="accent1"/>
            </a:effectRef>
            <a:fontRef idx="minor">
              <a:schemeClr val="tx1"/>
            </a:fontRef>
          </p:style>
        </p:cxnSp>
        <p:sp>
          <p:nvSpPr>
            <p:cNvPr id="125" name="Rectangle 124">
              <a:extLst>
                <a:ext uri="{FF2B5EF4-FFF2-40B4-BE49-F238E27FC236}">
                  <a16:creationId xmlns:a16="http://schemas.microsoft.com/office/drawing/2014/main" id="{D27A94DA-8887-50FE-281F-4ADCFB220A85}"/>
                </a:ext>
              </a:extLst>
            </p:cNvPr>
            <p:cNvSpPr/>
            <p:nvPr/>
          </p:nvSpPr>
          <p:spPr>
            <a:xfrm>
              <a:off x="626130" y="1136688"/>
              <a:ext cx="1167064" cy="4174817"/>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9408C9C7-3C59-FF4B-8F55-ACAA91308E48}"/>
                </a:ext>
              </a:extLst>
            </p:cNvPr>
            <p:cNvSpPr/>
            <p:nvPr/>
          </p:nvSpPr>
          <p:spPr>
            <a:xfrm>
              <a:off x="7274397" y="1102993"/>
              <a:ext cx="1167064" cy="4174817"/>
            </a:xfrm>
            <a:prstGeom prst="rect">
              <a:avLst/>
            </a:prstGeom>
            <a:solidFill>
              <a:srgbClr val="92D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7C5BCB26-04F4-557B-F455-DBDBD778FF2E}"/>
                </a:ext>
              </a:extLst>
            </p:cNvPr>
            <p:cNvSpPr/>
            <p:nvPr/>
          </p:nvSpPr>
          <p:spPr>
            <a:xfrm>
              <a:off x="2814783" y="891936"/>
              <a:ext cx="1167064" cy="4582426"/>
            </a:xfrm>
            <a:prstGeom prst="rect">
              <a:avLst/>
            </a:prstGeom>
            <a:solidFill>
              <a:schemeClr val="accent4">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0C330D4B-A438-E228-11EE-4FB9339FB7E1}"/>
                </a:ext>
              </a:extLst>
            </p:cNvPr>
            <p:cNvSpPr/>
            <p:nvPr/>
          </p:nvSpPr>
          <p:spPr>
            <a:xfrm>
              <a:off x="5044590" y="897625"/>
              <a:ext cx="1167064" cy="4582426"/>
            </a:xfrm>
            <a:prstGeom prst="rect">
              <a:avLst/>
            </a:prstGeom>
            <a:solidFill>
              <a:schemeClr val="accent4">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02C7A4F-E90F-2B4D-7600-AE6F6FCBAC9F}"/>
                </a:ext>
              </a:extLst>
            </p:cNvPr>
            <p:cNvSpPr txBox="1"/>
            <p:nvPr/>
          </p:nvSpPr>
          <p:spPr>
            <a:xfrm flipH="1">
              <a:off x="1008981" y="1795553"/>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x</a:t>
              </a:r>
              <a:r>
                <a:rPr lang="en-US" i="1" baseline="-25000" dirty="0">
                  <a:solidFill>
                    <a:schemeClr val="bg1"/>
                  </a:solidFill>
                  <a:latin typeface="Calibri" panose="020F0502020204030204" pitchFamily="34" charset="0"/>
                  <a:cs typeface="Calibri" panose="020F0502020204030204" pitchFamily="34" charset="0"/>
                </a:rPr>
                <a:t>1</a:t>
              </a:r>
            </a:p>
          </p:txBody>
        </p:sp>
        <p:sp>
          <p:nvSpPr>
            <p:cNvPr id="6" name="TextBox 5">
              <a:extLst>
                <a:ext uri="{FF2B5EF4-FFF2-40B4-BE49-F238E27FC236}">
                  <a16:creationId xmlns:a16="http://schemas.microsoft.com/office/drawing/2014/main" id="{3FC8B000-8C15-A861-7175-B4A6E597E976}"/>
                </a:ext>
              </a:extLst>
            </p:cNvPr>
            <p:cNvSpPr txBox="1"/>
            <p:nvPr/>
          </p:nvSpPr>
          <p:spPr>
            <a:xfrm flipH="1">
              <a:off x="1006362" y="2971608"/>
              <a:ext cx="461208" cy="369333"/>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x</a:t>
              </a:r>
              <a:r>
                <a:rPr lang="en-US" i="1" baseline="-25000" dirty="0">
                  <a:solidFill>
                    <a:schemeClr val="bg1"/>
                  </a:solidFill>
                  <a:latin typeface="Calibri" panose="020F0502020204030204" pitchFamily="34" charset="0"/>
                  <a:cs typeface="Calibri" panose="020F0502020204030204" pitchFamily="34" charset="0"/>
                </a:rPr>
                <a:t>2</a:t>
              </a:r>
            </a:p>
          </p:txBody>
        </p:sp>
        <p:sp>
          <p:nvSpPr>
            <p:cNvPr id="12" name="TextBox 11">
              <a:extLst>
                <a:ext uri="{FF2B5EF4-FFF2-40B4-BE49-F238E27FC236}">
                  <a16:creationId xmlns:a16="http://schemas.microsoft.com/office/drawing/2014/main" id="{9DAE2D01-F758-B6CD-7AB9-6DB9433B707B}"/>
                </a:ext>
              </a:extLst>
            </p:cNvPr>
            <p:cNvSpPr txBox="1"/>
            <p:nvPr/>
          </p:nvSpPr>
          <p:spPr>
            <a:xfrm>
              <a:off x="1006173" y="4148209"/>
              <a:ext cx="492556" cy="428759"/>
            </a:xfrm>
            <a:prstGeom prst="rect">
              <a:avLst/>
            </a:prstGeom>
            <a:noFill/>
          </p:spPr>
          <p:txBody>
            <a:bodyPr wrap="square">
              <a:spAutoFit/>
            </a:bodyPr>
            <a:lstStyle/>
            <a:p>
              <a:r>
                <a:rPr lang="en-US" i="1" dirty="0">
                  <a:solidFill>
                    <a:schemeClr val="bg1"/>
                  </a:solidFill>
                  <a:latin typeface="Calibri" panose="020F0502020204030204" pitchFamily="34" charset="0"/>
                  <a:cs typeface="Calibri" panose="020F0502020204030204" pitchFamily="34" charset="0"/>
                </a:rPr>
                <a:t>x</a:t>
              </a:r>
              <a:r>
                <a:rPr lang="en-US" i="1" baseline="-25000" dirty="0">
                  <a:solidFill>
                    <a:schemeClr val="bg1"/>
                  </a:solidFill>
                  <a:latin typeface="Calibri" panose="020F0502020204030204" pitchFamily="34" charset="0"/>
                  <a:cs typeface="Calibri" panose="020F0502020204030204" pitchFamily="34" charset="0"/>
                </a:rPr>
                <a:t>3</a:t>
              </a:r>
              <a:endParaRPr lang="en-US" dirty="0">
                <a:solidFill>
                  <a:schemeClr val="bg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5FB7D16-3D57-CA36-804D-28BFCDD5DAAA}"/>
                    </a:ext>
                  </a:extLst>
                </p:cNvPr>
                <p:cNvSpPr txBox="1"/>
                <p:nvPr/>
              </p:nvSpPr>
              <p:spPr>
                <a:xfrm>
                  <a:off x="3261881" y="1416373"/>
                  <a:ext cx="281103" cy="279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2" name="TextBox 21">
                  <a:extLst>
                    <a:ext uri="{FF2B5EF4-FFF2-40B4-BE49-F238E27FC236}">
                      <a16:creationId xmlns:a16="http://schemas.microsoft.com/office/drawing/2014/main" id="{85FB7D16-3D57-CA36-804D-28BFCDD5DAAA}"/>
                    </a:ext>
                  </a:extLst>
                </p:cNvPr>
                <p:cNvSpPr txBox="1">
                  <a:spLocks noRot="1" noChangeAspect="1" noMove="1" noResize="1" noEditPoints="1" noAdjustHandles="1" noChangeArrowheads="1" noChangeShapeType="1" noTextEdit="1"/>
                </p:cNvSpPr>
                <p:nvPr/>
              </p:nvSpPr>
              <p:spPr>
                <a:xfrm>
                  <a:off x="3261881" y="1416373"/>
                  <a:ext cx="281103" cy="279628"/>
                </a:xfrm>
                <a:prstGeom prst="rect">
                  <a:avLst/>
                </a:prstGeom>
                <a:blipFill>
                  <a:blip r:embed="rId5"/>
                  <a:stretch>
                    <a:fillRect l="-30000" r="-15000"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B9850B1-ABA1-0C00-EA9B-8CB7089E9D75}"/>
                    </a:ext>
                  </a:extLst>
                </p:cNvPr>
                <p:cNvSpPr txBox="1"/>
                <p:nvPr/>
              </p:nvSpPr>
              <p:spPr>
                <a:xfrm>
                  <a:off x="3247590" y="2508487"/>
                  <a:ext cx="282065" cy="280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3" name="TextBox 22">
                  <a:extLst>
                    <a:ext uri="{FF2B5EF4-FFF2-40B4-BE49-F238E27FC236}">
                      <a16:creationId xmlns:a16="http://schemas.microsoft.com/office/drawing/2014/main" id="{7B9850B1-ABA1-0C00-EA9B-8CB7089E9D75}"/>
                    </a:ext>
                  </a:extLst>
                </p:cNvPr>
                <p:cNvSpPr txBox="1">
                  <a:spLocks noRot="1" noChangeAspect="1" noMove="1" noResize="1" noEditPoints="1" noAdjustHandles="1" noChangeArrowheads="1" noChangeShapeType="1" noTextEdit="1"/>
                </p:cNvSpPr>
                <p:nvPr/>
              </p:nvSpPr>
              <p:spPr>
                <a:xfrm>
                  <a:off x="3247590" y="2508487"/>
                  <a:ext cx="282065" cy="280141"/>
                </a:xfrm>
                <a:prstGeom prst="rect">
                  <a:avLst/>
                </a:prstGeom>
                <a:blipFill>
                  <a:blip r:embed="rId6"/>
                  <a:stretch>
                    <a:fillRect l="-30000" t="-5263" r="-20000" b="-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8AB4650-B34F-779B-993F-2B7CC0545A9B}"/>
                    </a:ext>
                  </a:extLst>
                </p:cNvPr>
                <p:cNvSpPr txBox="1"/>
                <p:nvPr/>
              </p:nvSpPr>
              <p:spPr>
                <a:xfrm>
                  <a:off x="3242347" y="3605439"/>
                  <a:ext cx="282065" cy="28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4" name="TextBox 23">
                  <a:extLst>
                    <a:ext uri="{FF2B5EF4-FFF2-40B4-BE49-F238E27FC236}">
                      <a16:creationId xmlns:a16="http://schemas.microsoft.com/office/drawing/2014/main" id="{48AB4650-B34F-779B-993F-2B7CC0545A9B}"/>
                    </a:ext>
                  </a:extLst>
                </p:cNvPr>
                <p:cNvSpPr txBox="1">
                  <a:spLocks noRot="1" noChangeAspect="1" noMove="1" noResize="1" noEditPoints="1" noAdjustHandles="1" noChangeArrowheads="1" noChangeShapeType="1" noTextEdit="1"/>
                </p:cNvSpPr>
                <p:nvPr/>
              </p:nvSpPr>
              <p:spPr>
                <a:xfrm>
                  <a:off x="3242347" y="3605439"/>
                  <a:ext cx="282065" cy="281552"/>
                </a:xfrm>
                <a:prstGeom prst="rect">
                  <a:avLst/>
                </a:prstGeom>
                <a:blipFill>
                  <a:blip r:embed="rId7"/>
                  <a:stretch>
                    <a:fillRect l="-35000" r="-15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093CFD2-14FD-52D8-627D-511FF03D31D2}"/>
                    </a:ext>
                  </a:extLst>
                </p:cNvPr>
                <p:cNvSpPr txBox="1"/>
                <p:nvPr/>
              </p:nvSpPr>
              <p:spPr>
                <a:xfrm>
                  <a:off x="3250238" y="4706974"/>
                  <a:ext cx="282065" cy="279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4</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5093CFD2-14FD-52D8-627D-511FF03D31D2}"/>
                    </a:ext>
                  </a:extLst>
                </p:cNvPr>
                <p:cNvSpPr txBox="1">
                  <a:spLocks noRot="1" noChangeAspect="1" noMove="1" noResize="1" noEditPoints="1" noAdjustHandles="1" noChangeArrowheads="1" noChangeShapeType="1" noTextEdit="1"/>
                </p:cNvSpPr>
                <p:nvPr/>
              </p:nvSpPr>
              <p:spPr>
                <a:xfrm>
                  <a:off x="3250238" y="4706974"/>
                  <a:ext cx="282065" cy="279372"/>
                </a:xfrm>
                <a:prstGeom prst="rect">
                  <a:avLst/>
                </a:prstGeom>
                <a:blipFill>
                  <a:blip r:embed="rId8"/>
                  <a:stretch>
                    <a:fillRect l="-36842" r="-21053"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331932D-5F8D-AAF8-C6CF-EAC4431496BA}"/>
                    </a:ext>
                  </a:extLst>
                </p:cNvPr>
                <p:cNvSpPr txBox="1"/>
                <p:nvPr/>
              </p:nvSpPr>
              <p:spPr>
                <a:xfrm>
                  <a:off x="5488222" y="1419733"/>
                  <a:ext cx="286040"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3331932D-5F8D-AAF8-C6CF-EAC4431496BA}"/>
                    </a:ext>
                  </a:extLst>
                </p:cNvPr>
                <p:cNvSpPr txBox="1">
                  <a:spLocks noRot="1" noChangeAspect="1" noMove="1" noResize="1" noEditPoints="1" noAdjustHandles="1" noChangeArrowheads="1" noChangeShapeType="1" noTextEdit="1"/>
                </p:cNvSpPr>
                <p:nvPr/>
              </p:nvSpPr>
              <p:spPr>
                <a:xfrm>
                  <a:off x="5488222" y="1419733"/>
                  <a:ext cx="286040" cy="280205"/>
                </a:xfrm>
                <a:prstGeom prst="rect">
                  <a:avLst/>
                </a:prstGeom>
                <a:blipFill>
                  <a:blip r:embed="rId9"/>
                  <a:stretch>
                    <a:fillRect l="-28571" r="-14286"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FE832C-F389-3553-7638-AE504C9ADDE0}"/>
                    </a:ext>
                  </a:extLst>
                </p:cNvPr>
                <p:cNvSpPr txBox="1"/>
                <p:nvPr/>
              </p:nvSpPr>
              <p:spPr>
                <a:xfrm>
                  <a:off x="5471166" y="2521706"/>
                  <a:ext cx="286039" cy="280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3" name="TextBox 32">
                  <a:extLst>
                    <a:ext uri="{FF2B5EF4-FFF2-40B4-BE49-F238E27FC236}">
                      <a16:creationId xmlns:a16="http://schemas.microsoft.com/office/drawing/2014/main" id="{74FE832C-F389-3553-7638-AE504C9ADDE0}"/>
                    </a:ext>
                  </a:extLst>
                </p:cNvPr>
                <p:cNvSpPr txBox="1">
                  <a:spLocks noRot="1" noChangeAspect="1" noMove="1" noResize="1" noEditPoints="1" noAdjustHandles="1" noChangeArrowheads="1" noChangeShapeType="1" noTextEdit="1"/>
                </p:cNvSpPr>
                <p:nvPr/>
              </p:nvSpPr>
              <p:spPr>
                <a:xfrm>
                  <a:off x="5471166" y="2521706"/>
                  <a:ext cx="286039" cy="280718"/>
                </a:xfrm>
                <a:prstGeom prst="rect">
                  <a:avLst/>
                </a:prstGeom>
                <a:blipFill>
                  <a:blip r:embed="rId10"/>
                  <a:stretch>
                    <a:fillRect l="-28571" t="-5263" r="-9524" b="-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700B602-AE5C-4301-D48B-527D069B72FD}"/>
                    </a:ext>
                  </a:extLst>
                </p:cNvPr>
                <p:cNvSpPr txBox="1"/>
                <p:nvPr/>
              </p:nvSpPr>
              <p:spPr>
                <a:xfrm>
                  <a:off x="5485360" y="3613347"/>
                  <a:ext cx="286039" cy="282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4" name="TextBox 33">
                  <a:extLst>
                    <a:ext uri="{FF2B5EF4-FFF2-40B4-BE49-F238E27FC236}">
                      <a16:creationId xmlns:a16="http://schemas.microsoft.com/office/drawing/2014/main" id="{1700B602-AE5C-4301-D48B-527D069B72FD}"/>
                    </a:ext>
                  </a:extLst>
                </p:cNvPr>
                <p:cNvSpPr txBox="1">
                  <a:spLocks noRot="1" noChangeAspect="1" noMove="1" noResize="1" noEditPoints="1" noAdjustHandles="1" noChangeArrowheads="1" noChangeShapeType="1" noTextEdit="1"/>
                </p:cNvSpPr>
                <p:nvPr/>
              </p:nvSpPr>
              <p:spPr>
                <a:xfrm>
                  <a:off x="5485360" y="3613347"/>
                  <a:ext cx="286039" cy="282129"/>
                </a:xfrm>
                <a:prstGeom prst="rect">
                  <a:avLst/>
                </a:prstGeom>
                <a:blipFill>
                  <a:blip r:embed="rId11"/>
                  <a:stretch>
                    <a:fillRect l="-28571" r="-9524"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62EA951-1AC3-AC22-D6A6-AAE349B04056}"/>
                    </a:ext>
                  </a:extLst>
                </p:cNvPr>
                <p:cNvSpPr txBox="1"/>
                <p:nvPr/>
              </p:nvSpPr>
              <p:spPr>
                <a:xfrm>
                  <a:off x="5497392" y="4672402"/>
                  <a:ext cx="286039" cy="279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4</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6" name="TextBox 35">
                  <a:extLst>
                    <a:ext uri="{FF2B5EF4-FFF2-40B4-BE49-F238E27FC236}">
                      <a16:creationId xmlns:a16="http://schemas.microsoft.com/office/drawing/2014/main" id="{F62EA951-1AC3-AC22-D6A6-AAE349B04056}"/>
                    </a:ext>
                  </a:extLst>
                </p:cNvPr>
                <p:cNvSpPr txBox="1">
                  <a:spLocks noRot="1" noChangeAspect="1" noMove="1" noResize="1" noEditPoints="1" noAdjustHandles="1" noChangeArrowheads="1" noChangeShapeType="1" noTextEdit="1"/>
                </p:cNvSpPr>
                <p:nvPr/>
              </p:nvSpPr>
              <p:spPr>
                <a:xfrm>
                  <a:off x="5497392" y="4672402"/>
                  <a:ext cx="286039" cy="279948"/>
                </a:xfrm>
                <a:prstGeom prst="rect">
                  <a:avLst/>
                </a:prstGeom>
                <a:blipFill>
                  <a:blip r:embed="rId12"/>
                  <a:stretch>
                    <a:fillRect l="-30000" t="-5263" r="-15000" b="-31579"/>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CD179D1E-0221-F93C-CE7F-5AC34F521334}"/>
                </a:ext>
              </a:extLst>
            </p:cNvPr>
            <p:cNvSpPr txBox="1"/>
            <p:nvPr/>
          </p:nvSpPr>
          <p:spPr>
            <a:xfrm flipH="1">
              <a:off x="7629030" y="1795304"/>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y</a:t>
              </a:r>
              <a:r>
                <a:rPr lang="en-US" i="1" baseline="-25000" dirty="0">
                  <a:solidFill>
                    <a:schemeClr val="bg1"/>
                  </a:solidFill>
                  <a:latin typeface="Calibri" panose="020F0502020204030204" pitchFamily="34" charset="0"/>
                  <a:cs typeface="Calibri" panose="020F0502020204030204" pitchFamily="34" charset="0"/>
                </a:rPr>
                <a:t>1</a:t>
              </a:r>
            </a:p>
          </p:txBody>
        </p:sp>
        <p:sp>
          <p:nvSpPr>
            <p:cNvPr id="40" name="TextBox 39">
              <a:extLst>
                <a:ext uri="{FF2B5EF4-FFF2-40B4-BE49-F238E27FC236}">
                  <a16:creationId xmlns:a16="http://schemas.microsoft.com/office/drawing/2014/main" id="{D2EE2DD2-D731-FE5B-3AA6-F8B47165CEC4}"/>
                </a:ext>
              </a:extLst>
            </p:cNvPr>
            <p:cNvSpPr txBox="1"/>
            <p:nvPr/>
          </p:nvSpPr>
          <p:spPr>
            <a:xfrm flipH="1">
              <a:off x="7607110" y="2956569"/>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y</a:t>
              </a:r>
              <a:r>
                <a:rPr lang="en-US" i="1" baseline="-25000" dirty="0">
                  <a:solidFill>
                    <a:schemeClr val="bg1"/>
                  </a:solidFill>
                  <a:latin typeface="Calibri" panose="020F0502020204030204" pitchFamily="34" charset="0"/>
                  <a:cs typeface="Calibri" panose="020F0502020204030204" pitchFamily="34" charset="0"/>
                </a:rPr>
                <a:t>2</a:t>
              </a:r>
            </a:p>
          </p:txBody>
        </p:sp>
        <p:sp>
          <p:nvSpPr>
            <p:cNvPr id="41" name="TextBox 40">
              <a:extLst>
                <a:ext uri="{FF2B5EF4-FFF2-40B4-BE49-F238E27FC236}">
                  <a16:creationId xmlns:a16="http://schemas.microsoft.com/office/drawing/2014/main" id="{F866982F-D693-89CF-77C5-11451DC2ABFD}"/>
                </a:ext>
              </a:extLst>
            </p:cNvPr>
            <p:cNvSpPr txBox="1"/>
            <p:nvPr/>
          </p:nvSpPr>
          <p:spPr>
            <a:xfrm flipH="1">
              <a:off x="7627085" y="4137582"/>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y</a:t>
              </a:r>
              <a:r>
                <a:rPr lang="en-US" i="1" baseline="-25000" dirty="0">
                  <a:solidFill>
                    <a:schemeClr val="bg1"/>
                  </a:solidFill>
                  <a:latin typeface="Calibri" panose="020F0502020204030204" pitchFamily="34" charset="0"/>
                  <a:cs typeface="Calibri" panose="020F0502020204030204" pitchFamily="34" charset="0"/>
                </a:rPr>
                <a:t>3</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26543E5-2F3E-F2AC-DF18-6C8CA1CD34EE}"/>
                    </a:ext>
                  </a:extLst>
                </p:cNvPr>
                <p:cNvSpPr txBox="1"/>
                <p:nvPr/>
              </p:nvSpPr>
              <p:spPr>
                <a:xfrm>
                  <a:off x="1851451" y="4719655"/>
                  <a:ext cx="653117" cy="3615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4,3</m:t>
                            </m:r>
                          </m:sub>
                          <m:sup>
                            <m:r>
                              <a:rPr lang="en-US" sz="1600" b="0" i="1" smtClean="0">
                                <a:solidFill>
                                  <a:schemeClr val="bg1"/>
                                </a:solidFill>
                                <a:latin typeface="Cambria Math" panose="02040503050406030204" pitchFamily="18" charset="0"/>
                                <a:ea typeface="Cambria Math" panose="02040503050406030204" pitchFamily="18" charset="0"/>
                              </a:rPr>
                              <m:t>1</m:t>
                            </m:r>
                          </m:sup>
                        </m:sSubSup>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𝑏</m:t>
                        </m:r>
                        <m:r>
                          <a:rPr lang="en-US" sz="1600" b="0" i="1" baseline="-25000" smtClean="0">
                            <a:solidFill>
                              <a:schemeClr val="bg1"/>
                            </a:solidFill>
                            <a:latin typeface="Cambria Math" panose="02040503050406030204" pitchFamily="18" charset="0"/>
                            <a:ea typeface="Cambria Math" panose="02040503050406030204" pitchFamily="18" charset="0"/>
                          </a:rPr>
                          <m:t>4</m:t>
                        </m:r>
                      </m:oMath>
                    </m:oMathPara>
                  </a14:m>
                  <a:endParaRPr lang="en-US" sz="1600" baseline="-25000" dirty="0">
                    <a:solidFill>
                      <a:schemeClr val="bg1"/>
                    </a:solidFill>
                  </a:endParaRPr>
                </a:p>
              </p:txBody>
            </p:sp>
          </mc:Choice>
          <mc:Fallback xmlns="">
            <p:sp>
              <p:nvSpPr>
                <p:cNvPr id="53" name="TextBox 52">
                  <a:extLst>
                    <a:ext uri="{FF2B5EF4-FFF2-40B4-BE49-F238E27FC236}">
                      <a16:creationId xmlns:a16="http://schemas.microsoft.com/office/drawing/2014/main" id="{326543E5-2F3E-F2AC-DF18-6C8CA1CD34EE}"/>
                    </a:ext>
                  </a:extLst>
                </p:cNvPr>
                <p:cNvSpPr txBox="1">
                  <a:spLocks noRot="1" noChangeAspect="1" noMove="1" noResize="1" noEditPoints="1" noAdjustHandles="1" noChangeArrowheads="1" noChangeShapeType="1" noTextEdit="1"/>
                </p:cNvSpPr>
                <p:nvPr/>
              </p:nvSpPr>
              <p:spPr>
                <a:xfrm>
                  <a:off x="1851451" y="4719655"/>
                  <a:ext cx="653117" cy="361509"/>
                </a:xfrm>
                <a:prstGeom prst="rect">
                  <a:avLst/>
                </a:prstGeom>
                <a:blipFill>
                  <a:blip r:embed="rId13"/>
                  <a:stretch>
                    <a:fillRect r="-355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037C0D2-1B3A-7A54-9F88-77E1A8700E14}"/>
                    </a:ext>
                  </a:extLst>
                </p:cNvPr>
                <p:cNvSpPr txBox="1"/>
                <p:nvPr/>
              </p:nvSpPr>
              <p:spPr>
                <a:xfrm>
                  <a:off x="1849674" y="1284096"/>
                  <a:ext cx="554960" cy="360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1,1</m:t>
                            </m:r>
                          </m:sub>
                          <m:sup>
                            <m:r>
                              <a:rPr lang="en-US" sz="1600" b="0" i="1" smtClean="0">
                                <a:solidFill>
                                  <a:schemeClr val="bg1"/>
                                </a:solidFill>
                                <a:latin typeface="Cambria Math" panose="02040503050406030204" pitchFamily="18" charset="0"/>
                                <a:ea typeface="Cambria Math" panose="02040503050406030204" pitchFamily="18" charset="0"/>
                              </a:rPr>
                              <m:t>1</m:t>
                            </m:r>
                          </m:sup>
                        </m:sSubSup>
                        <m:r>
                          <a:rPr lang="en-US" sz="1600" b="0" i="0"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𝑏</m:t>
                        </m:r>
                        <m:r>
                          <a:rPr lang="en-US" sz="1600" b="0" i="1" baseline="-25000" smtClean="0">
                            <a:solidFill>
                              <a:schemeClr val="bg1"/>
                            </a:solidFill>
                            <a:latin typeface="Cambria Math" panose="02040503050406030204" pitchFamily="18" charset="0"/>
                            <a:ea typeface="Cambria Math" panose="02040503050406030204" pitchFamily="18" charset="0"/>
                          </a:rPr>
                          <m:t>1</m:t>
                        </m:r>
                      </m:oMath>
                    </m:oMathPara>
                  </a14:m>
                  <a:endParaRPr lang="en-US" sz="1600" i="1" baseline="-25000" dirty="0">
                    <a:solidFill>
                      <a:schemeClr val="bg1"/>
                    </a:solidFill>
                  </a:endParaRPr>
                </a:p>
              </p:txBody>
            </p:sp>
          </mc:Choice>
          <mc:Fallback xmlns="">
            <p:sp>
              <p:nvSpPr>
                <p:cNvPr id="54" name="TextBox 53">
                  <a:extLst>
                    <a:ext uri="{FF2B5EF4-FFF2-40B4-BE49-F238E27FC236}">
                      <a16:creationId xmlns:a16="http://schemas.microsoft.com/office/drawing/2014/main" id="{D037C0D2-1B3A-7A54-9F88-77E1A8700E14}"/>
                    </a:ext>
                  </a:extLst>
                </p:cNvPr>
                <p:cNvSpPr txBox="1">
                  <a:spLocks noRot="1" noChangeAspect="1" noMove="1" noResize="1" noEditPoints="1" noAdjustHandles="1" noChangeArrowheads="1" noChangeShapeType="1" noTextEdit="1"/>
                </p:cNvSpPr>
                <p:nvPr/>
              </p:nvSpPr>
              <p:spPr>
                <a:xfrm>
                  <a:off x="1849674" y="1284096"/>
                  <a:ext cx="554960" cy="360996"/>
                </a:xfrm>
                <a:prstGeom prst="rect">
                  <a:avLst/>
                </a:prstGeom>
                <a:blipFill>
                  <a:blip r:embed="rId14"/>
                  <a:stretch>
                    <a:fillRect r="-60526" b="-8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57E0ED-2C17-7CB5-3670-702515B21A38}"/>
                  </a:ext>
                </a:extLst>
              </p:cNvPr>
              <p:cNvSpPr txBox="1"/>
              <p:nvPr/>
            </p:nvSpPr>
            <p:spPr>
              <a:xfrm>
                <a:off x="6332074" y="393441"/>
                <a:ext cx="1567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lumMod val="60000"/>
                              <a:lumOff val="40000"/>
                            </a:schemeClr>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accent2">
                              <a:lumMod val="40000"/>
                              <a:lumOff val="60000"/>
                            </a:schemeClr>
                          </a:solidFill>
                          <a:latin typeface="Cambria Math" panose="02040503050406030204" pitchFamily="18" charset="0"/>
                          <a:ea typeface="Cambria Math" panose="02040503050406030204" pitchFamily="18" charset="0"/>
                        </a:rPr>
                        <m:t>𝜎</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𝑊</m:t>
                          </m:r>
                          <m:r>
                            <a:rPr lang="en-US" b="0" i="1" smtClean="0">
                              <a:solidFill>
                                <a:srgbClr val="FFFF00"/>
                              </a:solidFill>
                              <a:latin typeface="Cambria Math" panose="02040503050406030204" pitchFamily="18" charset="0"/>
                              <a:ea typeface="Cambria Math" panose="02040503050406030204" pitchFamily="18" charset="0"/>
                            </a:rPr>
                            <m:t>𝑥</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accent4">
                                  <a:lumMod val="60000"/>
                                  <a:lumOff val="40000"/>
                                </a:schemeClr>
                              </a:solidFill>
                              <a:latin typeface="Cambria Math" panose="02040503050406030204" pitchFamily="18" charset="0"/>
                              <a:ea typeface="Cambria Math" panose="02040503050406030204" pitchFamily="18" charset="0"/>
                            </a:rPr>
                            <m:t>𝑏</m:t>
                          </m:r>
                        </m:e>
                      </m:d>
                    </m:oMath>
                  </m:oMathPara>
                </a14:m>
                <a:endParaRPr lang="en-US" dirty="0">
                  <a:solidFill>
                    <a:schemeClr val="bg1"/>
                  </a:solidFill>
                </a:endParaRPr>
              </a:p>
            </p:txBody>
          </p:sp>
        </mc:Choice>
        <mc:Fallback xmlns="">
          <p:sp>
            <p:nvSpPr>
              <p:cNvPr id="3" name="TextBox 2">
                <a:extLst>
                  <a:ext uri="{FF2B5EF4-FFF2-40B4-BE49-F238E27FC236}">
                    <a16:creationId xmlns:a16="http://schemas.microsoft.com/office/drawing/2014/main" id="{6D57E0ED-2C17-7CB5-3670-702515B21A38}"/>
                  </a:ext>
                </a:extLst>
              </p:cNvPr>
              <p:cNvSpPr txBox="1">
                <a:spLocks noRot="1" noChangeAspect="1" noMove="1" noResize="1" noEditPoints="1" noAdjustHandles="1" noChangeArrowheads="1" noChangeShapeType="1" noTextEdit="1"/>
              </p:cNvSpPr>
              <p:nvPr/>
            </p:nvSpPr>
            <p:spPr>
              <a:xfrm>
                <a:off x="6332074" y="393441"/>
                <a:ext cx="1567801" cy="276999"/>
              </a:xfrm>
              <a:prstGeom prst="rect">
                <a:avLst/>
              </a:prstGeom>
              <a:blipFill>
                <a:blip r:embed="rId15"/>
                <a:stretch>
                  <a:fillRect l="-3200" b="-909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A015CCE-576F-817D-A155-D6FBD7F4C977}"/>
              </a:ext>
            </a:extLst>
          </p:cNvPr>
          <p:cNvSpPr txBox="1"/>
          <p:nvPr/>
        </p:nvSpPr>
        <p:spPr>
          <a:xfrm>
            <a:off x="659757" y="5729468"/>
            <a:ext cx="4259484" cy="338554"/>
          </a:xfrm>
          <a:prstGeom prst="rect">
            <a:avLst/>
          </a:prstGeom>
          <a:noFill/>
        </p:spPr>
        <p:txBody>
          <a:bodyPr wrap="square" rtlCol="0">
            <a:spAutoFit/>
          </a:bodyPr>
          <a:lstStyle/>
          <a:p>
            <a:r>
              <a:rPr lang="en-US" sz="1600" i="1" dirty="0">
                <a:solidFill>
                  <a:schemeClr val="accent1">
                    <a:lumMod val="60000"/>
                    <a:lumOff val="40000"/>
                  </a:schemeClr>
                </a:solidFill>
                <a:latin typeface="Calibri" panose="020F0502020204030204" pitchFamily="34" charset="0"/>
                <a:cs typeface="Calibri" panose="020F0502020204030204" pitchFamily="34" charset="0"/>
              </a:rPr>
              <a:t>h</a:t>
            </a:r>
            <a:r>
              <a:rPr lang="en-US" sz="1600" dirty="0">
                <a:solidFill>
                  <a:schemeClr val="accent1">
                    <a:lumMod val="60000"/>
                    <a:lumOff val="40000"/>
                  </a:schemeClr>
                </a:solidFill>
                <a:latin typeface="Calibri" panose="020F0502020204030204" pitchFamily="34" charset="0"/>
                <a:cs typeface="Calibri" panose="020F0502020204030204" pitchFamily="34" charset="0"/>
              </a:rPr>
              <a:t>: hidden layers (new representation of data)</a:t>
            </a:r>
          </a:p>
        </p:txBody>
      </p:sp>
      <p:sp>
        <p:nvSpPr>
          <p:cNvPr id="21" name="TextBox 20">
            <a:extLst>
              <a:ext uri="{FF2B5EF4-FFF2-40B4-BE49-F238E27FC236}">
                <a16:creationId xmlns:a16="http://schemas.microsoft.com/office/drawing/2014/main" id="{2C131282-0056-93C6-2A43-7C3776374760}"/>
              </a:ext>
            </a:extLst>
          </p:cNvPr>
          <p:cNvSpPr txBox="1"/>
          <p:nvPr/>
        </p:nvSpPr>
        <p:spPr>
          <a:xfrm>
            <a:off x="659756" y="6068022"/>
            <a:ext cx="2939971" cy="338554"/>
          </a:xfrm>
          <a:prstGeom prst="rect">
            <a:avLst/>
          </a:prstGeom>
          <a:noFill/>
        </p:spPr>
        <p:txBody>
          <a:bodyPr wrap="square" rtlCol="0">
            <a:spAutoFit/>
          </a:bodyPr>
          <a:lstStyle/>
          <a:p>
            <a:r>
              <a:rPr lang="en-US" sz="1600" i="1" dirty="0">
                <a:solidFill>
                  <a:schemeClr val="bg1"/>
                </a:solidFill>
                <a:latin typeface="Calibri" panose="020F0502020204030204" pitchFamily="34" charset="0"/>
                <a:cs typeface="Calibri" panose="020F0502020204030204" pitchFamily="34" charset="0"/>
              </a:rPr>
              <a:t>W</a:t>
            </a:r>
            <a:r>
              <a:rPr lang="en-US" sz="1600" dirty="0">
                <a:solidFill>
                  <a:schemeClr val="bg1"/>
                </a:solidFill>
                <a:latin typeface="Calibri" panose="020F0502020204030204" pitchFamily="34" charset="0"/>
                <a:cs typeface="Calibri" panose="020F0502020204030204" pitchFamily="34" charset="0"/>
              </a:rPr>
              <a:t>: weights per neuron (learned)</a:t>
            </a:r>
          </a:p>
        </p:txBody>
      </p:sp>
      <p:sp>
        <p:nvSpPr>
          <p:cNvPr id="43" name="TextBox 42">
            <a:extLst>
              <a:ext uri="{FF2B5EF4-FFF2-40B4-BE49-F238E27FC236}">
                <a16:creationId xmlns:a16="http://schemas.microsoft.com/office/drawing/2014/main" id="{AB9CDD7F-48BE-3A31-7569-9C090E4AAC9C}"/>
              </a:ext>
            </a:extLst>
          </p:cNvPr>
          <p:cNvSpPr txBox="1"/>
          <p:nvPr/>
        </p:nvSpPr>
        <p:spPr>
          <a:xfrm>
            <a:off x="659754" y="6387614"/>
            <a:ext cx="2939971" cy="338554"/>
          </a:xfrm>
          <a:prstGeom prst="rect">
            <a:avLst/>
          </a:prstGeom>
          <a:noFill/>
        </p:spPr>
        <p:txBody>
          <a:bodyPr wrap="square" rtlCol="0">
            <a:spAutoFit/>
          </a:bodyPr>
          <a:lstStyle/>
          <a:p>
            <a:r>
              <a:rPr lang="en-US" sz="1600" i="1" dirty="0">
                <a:solidFill>
                  <a:schemeClr val="accent1">
                    <a:lumMod val="60000"/>
                    <a:lumOff val="40000"/>
                  </a:schemeClr>
                </a:solidFill>
                <a:latin typeface="Calibri" panose="020F0502020204030204" pitchFamily="34" charset="0"/>
                <a:cs typeface="Calibri" panose="020F0502020204030204" pitchFamily="34" charset="0"/>
              </a:rPr>
              <a:t>b</a:t>
            </a:r>
            <a:r>
              <a:rPr lang="en-US" sz="1600" dirty="0">
                <a:solidFill>
                  <a:schemeClr val="accent1">
                    <a:lumMod val="60000"/>
                    <a:lumOff val="40000"/>
                  </a:schemeClr>
                </a:solidFill>
                <a:latin typeface="Calibri" panose="020F0502020204030204" pitchFamily="34" charset="0"/>
                <a:cs typeface="Calibri" panose="020F0502020204030204" pitchFamily="34" charset="0"/>
              </a:rPr>
              <a:t>: biases (learned per neuron)</a:t>
            </a:r>
          </a:p>
        </p:txBody>
      </p:sp>
      <p:sp>
        <p:nvSpPr>
          <p:cNvPr id="44" name="TextBox 43">
            <a:extLst>
              <a:ext uri="{FF2B5EF4-FFF2-40B4-BE49-F238E27FC236}">
                <a16:creationId xmlns:a16="http://schemas.microsoft.com/office/drawing/2014/main" id="{3E4ECCD8-DF13-CF2E-789B-9A25E6F42727}"/>
              </a:ext>
            </a:extLst>
          </p:cNvPr>
          <p:cNvSpPr txBox="1"/>
          <p:nvPr/>
        </p:nvSpPr>
        <p:spPr>
          <a:xfrm>
            <a:off x="4986232" y="5729468"/>
            <a:ext cx="4259484" cy="338554"/>
          </a:xfrm>
          <a:prstGeom prst="rect">
            <a:avLst/>
          </a:prstGeom>
          <a:noFill/>
        </p:spPr>
        <p:txBody>
          <a:bodyPr wrap="square" rtlCol="0">
            <a:spAutoFit/>
          </a:bodyPr>
          <a:lstStyle/>
          <a:p>
            <a:r>
              <a:rPr lang="en-US" sz="1600" i="1" dirty="0">
                <a:solidFill>
                  <a:srgbClr val="FFFF00"/>
                </a:solidFill>
                <a:latin typeface="Calibri" panose="020F0502020204030204" pitchFamily="34" charset="0"/>
                <a:cs typeface="Calibri" panose="020F0502020204030204" pitchFamily="34" charset="0"/>
              </a:rPr>
              <a:t>x</a:t>
            </a:r>
            <a:r>
              <a:rPr lang="en-US" sz="1600" dirty="0">
                <a:solidFill>
                  <a:srgbClr val="FFFF00"/>
                </a:solidFill>
                <a:latin typeface="Calibri" panose="020F0502020204030204" pitchFamily="34" charset="0"/>
                <a:cs typeface="Calibri" panose="020F0502020204030204" pitchFamily="34" charset="0"/>
              </a:rPr>
              <a:t>: input layers (normalized data)</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4A37CDC-F0DA-9945-971F-6FA5E5F3E1B3}"/>
                  </a:ext>
                </a:extLst>
              </p:cNvPr>
              <p:cNvSpPr txBox="1"/>
              <p:nvPr/>
            </p:nvSpPr>
            <p:spPr>
              <a:xfrm>
                <a:off x="4986232" y="6109977"/>
                <a:ext cx="4259484" cy="338554"/>
              </a:xfrm>
              <a:prstGeom prst="rect">
                <a:avLst/>
              </a:prstGeom>
              <a:noFill/>
            </p:spPr>
            <p:txBody>
              <a:bodyPr wrap="square" rtlCol="0">
                <a:spAutoFit/>
              </a:bodyPr>
              <a:lstStyle/>
              <a:p>
                <a14:m>
                  <m:oMath xmlns:m="http://schemas.openxmlformats.org/officeDocument/2006/math">
                    <m:r>
                      <a:rPr lang="en-US" sz="1600" i="1" smtClean="0">
                        <a:solidFill>
                          <a:schemeClr val="accent2">
                            <a:lumMod val="60000"/>
                            <a:lumOff val="40000"/>
                          </a:schemeClr>
                        </a:solidFill>
                        <a:latin typeface="Cambria Math" panose="02040503050406030204" pitchFamily="18" charset="0"/>
                        <a:ea typeface="Cambria Math" panose="02040503050406030204" pitchFamily="18" charset="0"/>
                        <a:cs typeface="Calibri" panose="020F0502020204030204" pitchFamily="34" charset="0"/>
                      </a:rPr>
                      <m:t>𝜎</m:t>
                    </m:r>
                  </m:oMath>
                </a14:m>
                <a:r>
                  <a:rPr lang="en-US" sz="1600" dirty="0">
                    <a:solidFill>
                      <a:schemeClr val="accent2">
                        <a:lumMod val="60000"/>
                        <a:lumOff val="40000"/>
                      </a:schemeClr>
                    </a:solidFill>
                    <a:latin typeface="Calibri" panose="020F0502020204030204" pitchFamily="34" charset="0"/>
                    <a:cs typeface="Calibri" panose="020F0502020204030204" pitchFamily="34" charset="0"/>
                  </a:rPr>
                  <a:t>: Activation function (imposes nonlinearity)</a:t>
                </a:r>
              </a:p>
            </p:txBody>
          </p:sp>
        </mc:Choice>
        <mc:Fallback xmlns="">
          <p:sp>
            <p:nvSpPr>
              <p:cNvPr id="51" name="TextBox 50">
                <a:extLst>
                  <a:ext uri="{FF2B5EF4-FFF2-40B4-BE49-F238E27FC236}">
                    <a16:creationId xmlns:a16="http://schemas.microsoft.com/office/drawing/2014/main" id="{44A37CDC-F0DA-9945-971F-6FA5E5F3E1B3}"/>
                  </a:ext>
                </a:extLst>
              </p:cNvPr>
              <p:cNvSpPr txBox="1">
                <a:spLocks noRot="1" noChangeAspect="1" noMove="1" noResize="1" noEditPoints="1" noAdjustHandles="1" noChangeArrowheads="1" noChangeShapeType="1" noTextEdit="1"/>
              </p:cNvSpPr>
              <p:nvPr/>
            </p:nvSpPr>
            <p:spPr>
              <a:xfrm>
                <a:off x="4986232" y="6109977"/>
                <a:ext cx="4259484" cy="338554"/>
              </a:xfrm>
              <a:prstGeom prst="rect">
                <a:avLst/>
              </a:prstGeom>
              <a:blipFill>
                <a:blip r:embed="rId16"/>
                <a:stretch>
                  <a:fillRect t="-3571" b="-21429"/>
                </a:stretch>
              </a:blipFill>
            </p:spPr>
            <p:txBody>
              <a:bodyPr/>
              <a:lstStyle/>
              <a:p>
                <a:r>
                  <a:rPr lang="en-US">
                    <a:noFill/>
                  </a:rPr>
                  <a:t> </a:t>
                </a:r>
              </a:p>
            </p:txBody>
          </p:sp>
        </mc:Fallback>
      </mc:AlternateContent>
    </p:spTree>
    <p:extLst>
      <p:ext uri="{BB962C8B-B14F-4D97-AF65-F5344CB8AC3E}">
        <p14:creationId xmlns:p14="http://schemas.microsoft.com/office/powerpoint/2010/main" val="2711960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7EDE0D-EAAF-0FA5-70D8-416B605A411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BB4D2D9-2C20-3489-3285-B4019CD74D6A}"/>
              </a:ext>
            </a:extLst>
          </p:cNvPr>
          <p:cNvSpPr txBox="1"/>
          <p:nvPr/>
        </p:nvSpPr>
        <p:spPr>
          <a:xfrm>
            <a:off x="357187" y="301109"/>
            <a:ext cx="6486525" cy="461665"/>
          </a:xfrm>
          <a:prstGeom prst="rect">
            <a:avLst/>
          </a:prstGeom>
          <a:noFill/>
        </p:spPr>
        <p:txBody>
          <a:bodyPr wrap="square">
            <a:spAutoFit/>
          </a:bodyPr>
          <a:lstStyle/>
          <a:p>
            <a:r>
              <a:rPr lang="en-US" sz="2400" b="1" dirty="0">
                <a:solidFill>
                  <a:schemeClr val="bg1"/>
                </a:solidFill>
              </a:rPr>
              <a:t>How does a neural network function?</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C3ABBA4-F786-99FD-4915-F6F0AD651CA4}"/>
                  </a:ext>
                </a:extLst>
              </p:cNvPr>
              <p:cNvSpPr txBox="1"/>
              <p:nvPr/>
            </p:nvSpPr>
            <p:spPr>
              <a:xfrm>
                <a:off x="742478" y="4909956"/>
                <a:ext cx="2216697"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𝑗</m:t>
                          </m:r>
                        </m:sub>
                        <m:sup>
                          <m:r>
                            <a:rPr lang="en-US" sz="1600" b="0" i="1" smtClean="0">
                              <a:solidFill>
                                <a:schemeClr val="bg1"/>
                              </a:solidFill>
                              <a:latin typeface="Cambria Math" panose="02040503050406030204" pitchFamily="18" charset="0"/>
                            </a:rPr>
                            <m:t>1</m:t>
                          </m:r>
                        </m:sup>
                      </m:sSubSup>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𝜎</m:t>
                      </m:r>
                      <m:d>
                        <m:dPr>
                          <m:ctrlPr>
                            <a:rPr lang="en-US" sz="1600" b="0" i="1" smtClean="0">
                              <a:solidFill>
                                <a:schemeClr val="bg1"/>
                              </a:solidFill>
                              <a:latin typeface="Cambria Math" panose="02040503050406030204" pitchFamily="18" charset="0"/>
                              <a:ea typeface="Cambria Math" panose="02040503050406030204" pitchFamily="18" charset="0"/>
                            </a:rPr>
                          </m:ctrlPr>
                        </m:dPr>
                        <m:e>
                          <m:nary>
                            <m:naryPr>
                              <m:chr m:val="∑"/>
                              <m:ctrlPr>
                                <a:rPr lang="en-US" sz="16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=1</m:t>
                              </m:r>
                            </m:sub>
                            <m:sup>
                              <m:r>
                                <a:rPr lang="en-US" sz="1600" b="0" i="1" smtClean="0">
                                  <a:solidFill>
                                    <a:schemeClr val="bg1"/>
                                  </a:solidFill>
                                  <a:latin typeface="Cambria Math" panose="02040503050406030204" pitchFamily="18" charset="0"/>
                                  <a:ea typeface="Cambria Math" panose="02040503050406030204" pitchFamily="18" charset="0"/>
                                </a:rPr>
                                <m:t>𝑛</m:t>
                              </m:r>
                            </m:sup>
                            <m:e>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𝑗</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𝑖</m:t>
                                  </m:r>
                                </m:sub>
                                <m:sup>
                                  <m:r>
                                    <a:rPr lang="en-US" sz="1600" b="0" i="1" smtClean="0">
                                      <a:solidFill>
                                        <a:schemeClr val="bg1"/>
                                      </a:solidFill>
                                      <a:latin typeface="Cambria Math" panose="02040503050406030204" pitchFamily="18" charset="0"/>
                                      <a:ea typeface="Cambria Math" panose="02040503050406030204" pitchFamily="18" charset="0"/>
                                    </a:rPr>
                                    <m:t>1</m:t>
                                  </m:r>
                                </m:sup>
                              </m:sSubSup>
                            </m:e>
                          </m:nary>
                          <m:sSub>
                            <m:sSubPr>
                              <m:ctrlPr>
                                <a:rPr lang="en-US" sz="1600" b="0" i="1" smtClean="0">
                                  <a:solidFill>
                                    <a:schemeClr val="bg1"/>
                                  </a:solidFill>
                                  <a:latin typeface="Cambria Math" panose="02040503050406030204" pitchFamily="18" charset="0"/>
                                  <a:ea typeface="Cambria Math" panose="02040503050406030204" pitchFamily="18" charset="0"/>
                                </a:rPr>
                              </m:ctrlPr>
                            </m:sSubPr>
                            <m:e>
                              <m:r>
                                <a:rPr lang="en-US" sz="1600" b="0" i="1" smtClean="0">
                                  <a:solidFill>
                                    <a:schemeClr val="bg1"/>
                                  </a:solidFill>
                                  <a:latin typeface="Cambria Math" panose="02040503050406030204" pitchFamily="18" charset="0"/>
                                  <a:ea typeface="Cambria Math" panose="02040503050406030204" pitchFamily="18" charset="0"/>
                                </a:rPr>
                                <m:t>𝑥</m:t>
                              </m:r>
                            </m:e>
                            <m:sub>
                              <m:r>
                                <a:rPr lang="en-US" sz="1600" b="0" i="1" smtClean="0">
                                  <a:solidFill>
                                    <a:schemeClr val="bg1"/>
                                  </a:solidFill>
                                  <a:latin typeface="Cambria Math" panose="02040503050406030204" pitchFamily="18" charset="0"/>
                                  <a:ea typeface="Cambria Math" panose="02040503050406030204" pitchFamily="18" charset="0"/>
                                </a:rPr>
                                <m:t>𝑖</m:t>
                              </m:r>
                            </m:sub>
                          </m:sSub>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𝑏</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1</m:t>
                              </m:r>
                            </m:sup>
                          </m:sSubSup>
                        </m:e>
                      </m:d>
                    </m:oMath>
                  </m:oMathPara>
                </a14:m>
                <a:endParaRPr lang="en-US" sz="1600" dirty="0">
                  <a:solidFill>
                    <a:schemeClr val="bg1"/>
                  </a:solidFill>
                </a:endParaRPr>
              </a:p>
            </p:txBody>
          </p:sp>
        </mc:Choice>
        <mc:Fallback xmlns="">
          <p:sp>
            <p:nvSpPr>
              <p:cNvPr id="46" name="TextBox 45">
                <a:extLst>
                  <a:ext uri="{FF2B5EF4-FFF2-40B4-BE49-F238E27FC236}">
                    <a16:creationId xmlns:a16="http://schemas.microsoft.com/office/drawing/2014/main" id="{3C3ABBA4-F786-99FD-4915-F6F0AD651CA4}"/>
                  </a:ext>
                </a:extLst>
              </p:cNvPr>
              <p:cNvSpPr txBox="1">
                <a:spLocks noRot="1" noChangeAspect="1" noMove="1" noResize="1" noEditPoints="1" noAdjustHandles="1" noChangeArrowheads="1" noChangeShapeType="1" noTextEdit="1"/>
              </p:cNvSpPr>
              <p:nvPr/>
            </p:nvSpPr>
            <p:spPr>
              <a:xfrm>
                <a:off x="742478" y="4909956"/>
                <a:ext cx="2216697" cy="672172"/>
              </a:xfrm>
              <a:prstGeom prst="rect">
                <a:avLst/>
              </a:prstGeom>
              <a:blipFill>
                <a:blip r:embed="rId3"/>
                <a:stretch>
                  <a:fillRect l="-1714" t="-120370" b="-18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FC37521-EBF6-0588-AE30-DD69C4EE2B05}"/>
                  </a:ext>
                </a:extLst>
              </p:cNvPr>
              <p:cNvSpPr txBox="1"/>
              <p:nvPr/>
            </p:nvSpPr>
            <p:spPr>
              <a:xfrm>
                <a:off x="3460356" y="4912403"/>
                <a:ext cx="2225738"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𝑗</m:t>
                          </m:r>
                        </m:sub>
                        <m:sup>
                          <m:r>
                            <a:rPr lang="en-US" sz="1600" b="0" i="1" smtClean="0">
                              <a:solidFill>
                                <a:schemeClr val="bg1"/>
                              </a:solidFill>
                              <a:latin typeface="Cambria Math" panose="02040503050406030204" pitchFamily="18" charset="0"/>
                            </a:rPr>
                            <m:t>2</m:t>
                          </m:r>
                        </m:sup>
                      </m:sSubSup>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𝜎</m:t>
                      </m:r>
                      <m:d>
                        <m:dPr>
                          <m:ctrlPr>
                            <a:rPr lang="en-US" sz="1600" b="0" i="1" smtClean="0">
                              <a:solidFill>
                                <a:schemeClr val="bg1"/>
                              </a:solidFill>
                              <a:latin typeface="Cambria Math" panose="02040503050406030204" pitchFamily="18" charset="0"/>
                              <a:ea typeface="Cambria Math" panose="02040503050406030204" pitchFamily="18" charset="0"/>
                            </a:rPr>
                          </m:ctrlPr>
                        </m:dPr>
                        <m:e>
                          <m:nary>
                            <m:naryPr>
                              <m:chr m:val="∑"/>
                              <m:ctrlPr>
                                <a:rPr lang="en-US" sz="16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=1</m:t>
                              </m:r>
                            </m:sub>
                            <m:sup>
                              <m:r>
                                <a:rPr lang="en-US" sz="1600" b="0" i="1" smtClean="0">
                                  <a:solidFill>
                                    <a:schemeClr val="bg1"/>
                                  </a:solidFill>
                                  <a:latin typeface="Cambria Math" panose="02040503050406030204" pitchFamily="18" charset="0"/>
                                  <a:ea typeface="Cambria Math" panose="02040503050406030204" pitchFamily="18" charset="0"/>
                                </a:rPr>
                                <m:t>𝑛</m:t>
                              </m:r>
                            </m:sup>
                            <m:e>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𝑗</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𝑖</m:t>
                                  </m:r>
                                </m:sub>
                                <m:sup>
                                  <m:r>
                                    <a:rPr lang="en-US" sz="1600" b="0" i="1" smtClean="0">
                                      <a:solidFill>
                                        <a:schemeClr val="bg1"/>
                                      </a:solidFill>
                                      <a:latin typeface="Cambria Math" panose="02040503050406030204" pitchFamily="18" charset="0"/>
                                      <a:ea typeface="Cambria Math" panose="02040503050406030204" pitchFamily="18" charset="0"/>
                                    </a:rPr>
                                    <m:t>2</m:t>
                                  </m:r>
                                </m:sup>
                              </m:sSubSup>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h</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1</m:t>
                                  </m:r>
                                </m:sup>
                              </m:sSubSup>
                            </m:e>
                          </m:nary>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𝑏</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2</m:t>
                              </m:r>
                            </m:sup>
                          </m:sSubSup>
                        </m:e>
                      </m:d>
                    </m:oMath>
                  </m:oMathPara>
                </a14:m>
                <a:endParaRPr lang="en-US" sz="1600" dirty="0">
                  <a:solidFill>
                    <a:schemeClr val="bg1"/>
                  </a:solidFill>
                </a:endParaRPr>
              </a:p>
            </p:txBody>
          </p:sp>
        </mc:Choice>
        <mc:Fallback xmlns="">
          <p:sp>
            <p:nvSpPr>
              <p:cNvPr id="48" name="TextBox 47">
                <a:extLst>
                  <a:ext uri="{FF2B5EF4-FFF2-40B4-BE49-F238E27FC236}">
                    <a16:creationId xmlns:a16="http://schemas.microsoft.com/office/drawing/2014/main" id="{BFC37521-EBF6-0588-AE30-DD69C4EE2B05}"/>
                  </a:ext>
                </a:extLst>
              </p:cNvPr>
              <p:cNvSpPr txBox="1">
                <a:spLocks noRot="1" noChangeAspect="1" noMove="1" noResize="1" noEditPoints="1" noAdjustHandles="1" noChangeArrowheads="1" noChangeShapeType="1" noTextEdit="1"/>
              </p:cNvSpPr>
              <p:nvPr/>
            </p:nvSpPr>
            <p:spPr>
              <a:xfrm>
                <a:off x="3460356" y="4912403"/>
                <a:ext cx="2225738" cy="672172"/>
              </a:xfrm>
              <a:prstGeom prst="rect">
                <a:avLst/>
              </a:prstGeom>
              <a:blipFill>
                <a:blip r:embed="rId4"/>
                <a:stretch>
                  <a:fillRect l="-1705" t="-120370" b="-18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EEB0BC-562F-4B5D-F167-846A198AFCCD}"/>
                  </a:ext>
                </a:extLst>
              </p:cNvPr>
              <p:cNvSpPr txBox="1"/>
              <p:nvPr/>
            </p:nvSpPr>
            <p:spPr>
              <a:xfrm>
                <a:off x="6100152" y="4909956"/>
                <a:ext cx="2272802"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𝑦</m:t>
                          </m:r>
                        </m:e>
                        <m:sub>
                          <m:r>
                            <a:rPr lang="en-US" sz="1600" b="0" i="1" smtClean="0">
                              <a:solidFill>
                                <a:schemeClr val="bg1"/>
                              </a:solidFill>
                              <a:latin typeface="Cambria Math" panose="02040503050406030204" pitchFamily="18" charset="0"/>
                            </a:rPr>
                            <m:t>𝑗</m:t>
                          </m:r>
                        </m:sub>
                      </m:sSub>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𝜎</m:t>
                      </m:r>
                      <m:d>
                        <m:dPr>
                          <m:ctrlPr>
                            <a:rPr lang="en-US" sz="1600" b="0" i="1" smtClean="0">
                              <a:solidFill>
                                <a:schemeClr val="bg1"/>
                              </a:solidFill>
                              <a:latin typeface="Cambria Math" panose="02040503050406030204" pitchFamily="18" charset="0"/>
                              <a:ea typeface="Cambria Math" panose="02040503050406030204" pitchFamily="18" charset="0"/>
                            </a:rPr>
                          </m:ctrlPr>
                        </m:dPr>
                        <m:e>
                          <m:nary>
                            <m:naryPr>
                              <m:chr m:val="∑"/>
                              <m:ctrlPr>
                                <a:rPr lang="en-US" sz="16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=1</m:t>
                              </m:r>
                            </m:sub>
                            <m:sup>
                              <m:r>
                                <a:rPr lang="en-US" sz="1600" b="0" i="1" smtClean="0">
                                  <a:solidFill>
                                    <a:schemeClr val="bg1"/>
                                  </a:solidFill>
                                  <a:latin typeface="Cambria Math" panose="02040503050406030204" pitchFamily="18" charset="0"/>
                                  <a:ea typeface="Cambria Math" panose="02040503050406030204" pitchFamily="18" charset="0"/>
                                </a:rPr>
                                <m:t>𝑛</m:t>
                              </m:r>
                            </m:sup>
                            <m:e>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𝑗</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𝑖</m:t>
                                  </m:r>
                                </m:sub>
                                <m:sup>
                                  <m:r>
                                    <a:rPr lang="en-US" sz="1600" b="0" i="1" smtClean="0">
                                      <a:solidFill>
                                        <a:schemeClr val="bg1"/>
                                      </a:solidFill>
                                      <a:latin typeface="Cambria Math" panose="02040503050406030204" pitchFamily="18" charset="0"/>
                                      <a:ea typeface="Cambria Math" panose="02040503050406030204" pitchFamily="18" charset="0"/>
                                    </a:rPr>
                                    <m:t>3</m:t>
                                  </m:r>
                                </m:sup>
                              </m:sSubSup>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h</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2</m:t>
                                  </m:r>
                                </m:sup>
                              </m:sSubSup>
                            </m:e>
                          </m:nary>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𝑏</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3</m:t>
                              </m:r>
                            </m:sup>
                          </m:sSubSup>
                        </m:e>
                      </m:d>
                    </m:oMath>
                  </m:oMathPara>
                </a14:m>
                <a:endParaRPr lang="en-US" sz="1600" dirty="0">
                  <a:solidFill>
                    <a:schemeClr val="bg1"/>
                  </a:solidFill>
                </a:endParaRPr>
              </a:p>
            </p:txBody>
          </p:sp>
        </mc:Choice>
        <mc:Fallback xmlns="">
          <p:sp>
            <p:nvSpPr>
              <p:cNvPr id="50" name="TextBox 49">
                <a:extLst>
                  <a:ext uri="{FF2B5EF4-FFF2-40B4-BE49-F238E27FC236}">
                    <a16:creationId xmlns:a16="http://schemas.microsoft.com/office/drawing/2014/main" id="{B4EEB0BC-562F-4B5D-F167-846A198AFCCD}"/>
                  </a:ext>
                </a:extLst>
              </p:cNvPr>
              <p:cNvSpPr txBox="1">
                <a:spLocks noRot="1" noChangeAspect="1" noMove="1" noResize="1" noEditPoints="1" noAdjustHandles="1" noChangeArrowheads="1" noChangeShapeType="1" noTextEdit="1"/>
              </p:cNvSpPr>
              <p:nvPr/>
            </p:nvSpPr>
            <p:spPr>
              <a:xfrm>
                <a:off x="6100152" y="4909956"/>
                <a:ext cx="2272802" cy="672172"/>
              </a:xfrm>
              <a:prstGeom prst="rect">
                <a:avLst/>
              </a:prstGeom>
              <a:blipFill>
                <a:blip r:embed="rId5"/>
                <a:stretch>
                  <a:fillRect t="-120370" b="-185185"/>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37B4BA0-6993-EAC9-A4AF-6C867CFC41BC}"/>
              </a:ext>
            </a:extLst>
          </p:cNvPr>
          <p:cNvGrpSpPr/>
          <p:nvPr/>
        </p:nvGrpSpPr>
        <p:grpSpPr>
          <a:xfrm>
            <a:off x="1205945" y="855686"/>
            <a:ext cx="6732110" cy="3952193"/>
            <a:chOff x="626130" y="891936"/>
            <a:chExt cx="7815331" cy="4588115"/>
          </a:xfrm>
        </p:grpSpPr>
        <p:sp>
          <p:nvSpPr>
            <p:cNvPr id="8" name="Oval 7">
              <a:extLst>
                <a:ext uri="{FF2B5EF4-FFF2-40B4-BE49-F238E27FC236}">
                  <a16:creationId xmlns:a16="http://schemas.microsoft.com/office/drawing/2014/main" id="{A160902B-401B-6165-2D8B-EFB1B95F19A9}"/>
                </a:ext>
              </a:extLst>
            </p:cNvPr>
            <p:cNvSpPr/>
            <p:nvPr/>
          </p:nvSpPr>
          <p:spPr>
            <a:xfrm>
              <a:off x="764005" y="1567338"/>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7077764-55BD-010C-192D-6AA45BE45267}"/>
                </a:ext>
              </a:extLst>
            </p:cNvPr>
            <p:cNvSpPr/>
            <p:nvPr/>
          </p:nvSpPr>
          <p:spPr>
            <a:xfrm>
              <a:off x="764005" y="2743200"/>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7A2C75D-80B4-E516-47B8-26851DDEBA24}"/>
                </a:ext>
              </a:extLst>
            </p:cNvPr>
            <p:cNvSpPr/>
            <p:nvPr/>
          </p:nvSpPr>
          <p:spPr>
            <a:xfrm>
              <a:off x="764005" y="3919062"/>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EDC012-E0AA-D97C-1DCB-0CCFED6B75C1}"/>
                </a:ext>
              </a:extLst>
            </p:cNvPr>
            <p:cNvSpPr/>
            <p:nvPr/>
          </p:nvSpPr>
          <p:spPr>
            <a:xfrm>
              <a:off x="2959518" y="1102994"/>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7B9F43A-B0EB-BF2D-2EA9-E2A1CF76C812}"/>
                </a:ext>
              </a:extLst>
            </p:cNvPr>
            <p:cNvSpPr/>
            <p:nvPr/>
          </p:nvSpPr>
          <p:spPr>
            <a:xfrm>
              <a:off x="2945229" y="221320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BF3D248-0C93-7F87-CBD3-8B0FAE0734FC}"/>
                </a:ext>
              </a:extLst>
            </p:cNvPr>
            <p:cNvSpPr/>
            <p:nvPr/>
          </p:nvSpPr>
          <p:spPr>
            <a:xfrm>
              <a:off x="2945229" y="3281166"/>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715BD2-F7C2-ABEE-4BCB-BAB2271F6BAE}"/>
                </a:ext>
              </a:extLst>
            </p:cNvPr>
            <p:cNvSpPr/>
            <p:nvPr/>
          </p:nvSpPr>
          <p:spPr>
            <a:xfrm>
              <a:off x="2945229" y="4349123"/>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D3B1FA-E227-1ED5-043E-C2FCDA0B0506}"/>
                </a:ext>
              </a:extLst>
            </p:cNvPr>
            <p:cNvSpPr/>
            <p:nvPr/>
          </p:nvSpPr>
          <p:spPr>
            <a:xfrm>
              <a:off x="5205037" y="1102994"/>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DDA9D04-866D-183E-A7F6-9AE4B1B366C6}"/>
                </a:ext>
              </a:extLst>
            </p:cNvPr>
            <p:cNvSpPr/>
            <p:nvPr/>
          </p:nvSpPr>
          <p:spPr>
            <a:xfrm>
              <a:off x="5190748" y="221320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364790D-ACE5-710E-B9F1-17656B55C730}"/>
                </a:ext>
              </a:extLst>
            </p:cNvPr>
            <p:cNvSpPr/>
            <p:nvPr/>
          </p:nvSpPr>
          <p:spPr>
            <a:xfrm>
              <a:off x="5190748" y="3281166"/>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E9BEAEB-162A-EF80-8A60-E228C200CA7F}"/>
                </a:ext>
              </a:extLst>
            </p:cNvPr>
            <p:cNvSpPr/>
            <p:nvPr/>
          </p:nvSpPr>
          <p:spPr>
            <a:xfrm>
              <a:off x="5190748" y="4349123"/>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8DCDE9C-F0B7-3F8E-4FE2-96F23047BF7E}"/>
                </a:ext>
              </a:extLst>
            </p:cNvPr>
            <p:cNvSpPr/>
            <p:nvPr/>
          </p:nvSpPr>
          <p:spPr>
            <a:xfrm>
              <a:off x="7391663" y="1556187"/>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1B51B5-DB4A-9483-F6A2-86608084D9A2}"/>
                </a:ext>
              </a:extLst>
            </p:cNvPr>
            <p:cNvSpPr/>
            <p:nvPr/>
          </p:nvSpPr>
          <p:spPr>
            <a:xfrm>
              <a:off x="7391663" y="273204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3E391F7-EA40-CE1A-968B-8DC800D7118E}"/>
                </a:ext>
              </a:extLst>
            </p:cNvPr>
            <p:cNvSpPr/>
            <p:nvPr/>
          </p:nvSpPr>
          <p:spPr>
            <a:xfrm>
              <a:off x="7391663" y="3907911"/>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E02B4028-4956-1427-D286-7A2C7B898CFC}"/>
                </a:ext>
              </a:extLst>
            </p:cNvPr>
            <p:cNvCxnSpPr>
              <a:stCxn id="8" idx="6"/>
              <a:endCxn id="13" idx="2"/>
            </p:cNvCxnSpPr>
            <p:nvPr/>
          </p:nvCxnSpPr>
          <p:spPr>
            <a:xfrm flipV="1">
              <a:off x="1635543" y="1567338"/>
              <a:ext cx="1323975" cy="464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BABC4BA-0570-2573-042C-CC02ACDE14A6}"/>
                </a:ext>
              </a:extLst>
            </p:cNvPr>
            <p:cNvCxnSpPr>
              <a:cxnSpLocks/>
              <a:stCxn id="8" idx="6"/>
              <a:endCxn id="14" idx="2"/>
            </p:cNvCxnSpPr>
            <p:nvPr/>
          </p:nvCxnSpPr>
          <p:spPr>
            <a:xfrm>
              <a:off x="1635543" y="2031682"/>
              <a:ext cx="1309686" cy="64587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66E8ACA-D9C5-AB13-35CA-0FB6933475E7}"/>
                </a:ext>
              </a:extLst>
            </p:cNvPr>
            <p:cNvCxnSpPr>
              <a:cxnSpLocks/>
              <a:stCxn id="8" idx="6"/>
              <a:endCxn id="15" idx="2"/>
            </p:cNvCxnSpPr>
            <p:nvPr/>
          </p:nvCxnSpPr>
          <p:spPr>
            <a:xfrm>
              <a:off x="1635543" y="2031682"/>
              <a:ext cx="1309686" cy="1713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7CF80A0-2ADE-B7C9-7BC1-10ACC1DCD8D1}"/>
                </a:ext>
              </a:extLst>
            </p:cNvPr>
            <p:cNvCxnSpPr>
              <a:cxnSpLocks/>
              <a:stCxn id="8" idx="6"/>
              <a:endCxn id="16" idx="2"/>
            </p:cNvCxnSpPr>
            <p:nvPr/>
          </p:nvCxnSpPr>
          <p:spPr>
            <a:xfrm>
              <a:off x="1635543" y="2031682"/>
              <a:ext cx="1309686" cy="2781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6125ECB-07F7-E85C-D306-0438F061606A}"/>
                </a:ext>
              </a:extLst>
            </p:cNvPr>
            <p:cNvCxnSpPr>
              <a:cxnSpLocks/>
              <a:stCxn id="9" idx="6"/>
              <a:endCxn id="14" idx="2"/>
            </p:cNvCxnSpPr>
            <p:nvPr/>
          </p:nvCxnSpPr>
          <p:spPr>
            <a:xfrm flipV="1">
              <a:off x="1635543" y="2677553"/>
              <a:ext cx="1309686" cy="529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E167BE9-9610-F01C-F2EC-E1BFD7177263}"/>
                </a:ext>
              </a:extLst>
            </p:cNvPr>
            <p:cNvCxnSpPr>
              <a:cxnSpLocks/>
              <a:stCxn id="9" idx="6"/>
              <a:endCxn id="13" idx="2"/>
            </p:cNvCxnSpPr>
            <p:nvPr/>
          </p:nvCxnSpPr>
          <p:spPr>
            <a:xfrm flipV="1">
              <a:off x="1635543" y="1567338"/>
              <a:ext cx="1323975" cy="164020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119F188-DA08-1F19-2A65-9753DA628EE5}"/>
                </a:ext>
              </a:extLst>
            </p:cNvPr>
            <p:cNvCxnSpPr>
              <a:cxnSpLocks/>
              <a:stCxn id="9" idx="6"/>
              <a:endCxn id="16" idx="2"/>
            </p:cNvCxnSpPr>
            <p:nvPr/>
          </p:nvCxnSpPr>
          <p:spPr>
            <a:xfrm>
              <a:off x="1635543" y="3207544"/>
              <a:ext cx="1309686" cy="160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7C4F7F-8ECE-1657-68DB-86AE1CE24142}"/>
                </a:ext>
              </a:extLst>
            </p:cNvPr>
            <p:cNvCxnSpPr>
              <a:cxnSpLocks/>
              <a:stCxn id="9" idx="6"/>
              <a:endCxn id="15" idx="2"/>
            </p:cNvCxnSpPr>
            <p:nvPr/>
          </p:nvCxnSpPr>
          <p:spPr>
            <a:xfrm>
              <a:off x="1635543" y="3207544"/>
              <a:ext cx="1309686" cy="537966"/>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AA8BE76-2B99-AAF0-C07F-5EE2441AF0D8}"/>
                </a:ext>
              </a:extLst>
            </p:cNvPr>
            <p:cNvCxnSpPr>
              <a:cxnSpLocks/>
              <a:stCxn id="10" idx="6"/>
              <a:endCxn id="14" idx="2"/>
            </p:cNvCxnSpPr>
            <p:nvPr/>
          </p:nvCxnSpPr>
          <p:spPr>
            <a:xfrm flipV="1">
              <a:off x="1635543" y="2677553"/>
              <a:ext cx="1309686" cy="17058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9025CFA-2719-7295-38F8-22E9F0A1E98D}"/>
                </a:ext>
              </a:extLst>
            </p:cNvPr>
            <p:cNvCxnSpPr>
              <a:cxnSpLocks/>
              <a:stCxn id="10" idx="6"/>
              <a:endCxn id="13" idx="2"/>
            </p:cNvCxnSpPr>
            <p:nvPr/>
          </p:nvCxnSpPr>
          <p:spPr>
            <a:xfrm flipV="1">
              <a:off x="1635543" y="1567338"/>
              <a:ext cx="1323975" cy="2816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132DD736-7152-DDC9-3F2B-C8B0ED56A856}"/>
                </a:ext>
              </a:extLst>
            </p:cNvPr>
            <p:cNvCxnSpPr>
              <a:cxnSpLocks/>
              <a:stCxn id="10" idx="6"/>
              <a:endCxn id="15" idx="2"/>
            </p:cNvCxnSpPr>
            <p:nvPr/>
          </p:nvCxnSpPr>
          <p:spPr>
            <a:xfrm flipV="1">
              <a:off x="1635543" y="3745510"/>
              <a:ext cx="1309686" cy="637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31E2ED5-C7E4-5A9B-BD2C-7DF43045851D}"/>
                </a:ext>
              </a:extLst>
            </p:cNvPr>
            <p:cNvCxnSpPr>
              <a:cxnSpLocks/>
              <a:stCxn id="10" idx="6"/>
              <a:endCxn id="16" idx="2"/>
            </p:cNvCxnSpPr>
            <p:nvPr/>
          </p:nvCxnSpPr>
          <p:spPr>
            <a:xfrm>
              <a:off x="1635543" y="4383406"/>
              <a:ext cx="1309686" cy="4300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9E06C23-7B0A-921C-08FC-1917D2D02687}"/>
                </a:ext>
              </a:extLst>
            </p:cNvPr>
            <p:cNvCxnSpPr>
              <a:cxnSpLocks/>
              <a:endCxn id="17" idx="2"/>
            </p:cNvCxnSpPr>
            <p:nvPr/>
          </p:nvCxnSpPr>
          <p:spPr>
            <a:xfrm>
              <a:off x="3831056" y="1567338"/>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1ABD461-7BC9-D3E0-8DE8-313E5FAB47F0}"/>
                </a:ext>
              </a:extLst>
            </p:cNvPr>
            <p:cNvCxnSpPr>
              <a:cxnSpLocks/>
            </p:cNvCxnSpPr>
            <p:nvPr/>
          </p:nvCxnSpPr>
          <p:spPr>
            <a:xfrm>
              <a:off x="3816767" y="2685873"/>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B980BF4-42AA-12E3-7FDC-FBB7FD8EE274}"/>
                </a:ext>
              </a:extLst>
            </p:cNvPr>
            <p:cNvCxnSpPr>
              <a:cxnSpLocks/>
            </p:cNvCxnSpPr>
            <p:nvPr/>
          </p:nvCxnSpPr>
          <p:spPr>
            <a:xfrm>
              <a:off x="3816766" y="3746092"/>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607CACA-00B3-66F1-ABC9-504228BC5ABF}"/>
                </a:ext>
              </a:extLst>
            </p:cNvPr>
            <p:cNvCxnSpPr>
              <a:cxnSpLocks/>
            </p:cNvCxnSpPr>
            <p:nvPr/>
          </p:nvCxnSpPr>
          <p:spPr>
            <a:xfrm>
              <a:off x="3831055" y="4813467"/>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79D9E6E-9279-17A3-F947-B1E310B3CCFA}"/>
                </a:ext>
              </a:extLst>
            </p:cNvPr>
            <p:cNvCxnSpPr>
              <a:cxnSpLocks/>
              <a:stCxn id="16" idx="6"/>
              <a:endCxn id="19" idx="2"/>
            </p:cNvCxnSpPr>
            <p:nvPr/>
          </p:nvCxnSpPr>
          <p:spPr>
            <a:xfrm flipV="1">
              <a:off x="3816767" y="3745510"/>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8015A4B-5361-02A8-0104-579277173B4A}"/>
                </a:ext>
              </a:extLst>
            </p:cNvPr>
            <p:cNvCxnSpPr>
              <a:cxnSpLocks/>
              <a:stCxn id="16" idx="6"/>
              <a:endCxn id="18" idx="2"/>
            </p:cNvCxnSpPr>
            <p:nvPr/>
          </p:nvCxnSpPr>
          <p:spPr>
            <a:xfrm flipV="1">
              <a:off x="3816767" y="2677553"/>
              <a:ext cx="1373981" cy="213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7952E75-C201-8736-809A-34920290230D}"/>
                </a:ext>
              </a:extLst>
            </p:cNvPr>
            <p:cNvCxnSpPr>
              <a:cxnSpLocks/>
              <a:stCxn id="16" idx="6"/>
              <a:endCxn id="17" idx="2"/>
            </p:cNvCxnSpPr>
            <p:nvPr/>
          </p:nvCxnSpPr>
          <p:spPr>
            <a:xfrm flipV="1">
              <a:off x="3816767" y="1567338"/>
              <a:ext cx="1388270" cy="3246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A09E881-2294-55DC-0967-8EBE774C27F7}"/>
                </a:ext>
              </a:extLst>
            </p:cNvPr>
            <p:cNvCxnSpPr>
              <a:cxnSpLocks/>
              <a:stCxn id="15" idx="6"/>
              <a:endCxn id="17" idx="2"/>
            </p:cNvCxnSpPr>
            <p:nvPr/>
          </p:nvCxnSpPr>
          <p:spPr>
            <a:xfrm flipV="1">
              <a:off x="3816767" y="1567338"/>
              <a:ext cx="1388270" cy="217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F4168961-F870-7115-791C-F0C312B52A91}"/>
                </a:ext>
              </a:extLst>
            </p:cNvPr>
            <p:cNvCxnSpPr>
              <a:cxnSpLocks/>
              <a:stCxn id="15" idx="6"/>
              <a:endCxn id="18" idx="2"/>
            </p:cNvCxnSpPr>
            <p:nvPr/>
          </p:nvCxnSpPr>
          <p:spPr>
            <a:xfrm flipV="1">
              <a:off x="3816767" y="2677553"/>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BA8B618E-AB71-7432-F964-DBBC7FABB033}"/>
                </a:ext>
              </a:extLst>
            </p:cNvPr>
            <p:cNvCxnSpPr>
              <a:cxnSpLocks/>
              <a:stCxn id="15" idx="6"/>
              <a:endCxn id="20" idx="2"/>
            </p:cNvCxnSpPr>
            <p:nvPr/>
          </p:nvCxnSpPr>
          <p:spPr>
            <a:xfrm>
              <a:off x="3816767" y="3745510"/>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0F90E53-1B0F-CF95-57FB-4176A26091CE}"/>
                </a:ext>
              </a:extLst>
            </p:cNvPr>
            <p:cNvCxnSpPr>
              <a:cxnSpLocks/>
              <a:stCxn id="14" idx="6"/>
              <a:endCxn id="20" idx="2"/>
            </p:cNvCxnSpPr>
            <p:nvPr/>
          </p:nvCxnSpPr>
          <p:spPr>
            <a:xfrm>
              <a:off x="3816767" y="2677553"/>
              <a:ext cx="1373981" cy="213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35E08BA7-C0BE-5E97-D235-457D2616EEAD}"/>
                </a:ext>
              </a:extLst>
            </p:cNvPr>
            <p:cNvCxnSpPr>
              <a:cxnSpLocks/>
              <a:stCxn id="14" idx="6"/>
              <a:endCxn id="19" idx="2"/>
            </p:cNvCxnSpPr>
            <p:nvPr/>
          </p:nvCxnSpPr>
          <p:spPr>
            <a:xfrm>
              <a:off x="3816767" y="2677553"/>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2A07804-8CFB-D08B-4ABC-061118942A1C}"/>
                </a:ext>
              </a:extLst>
            </p:cNvPr>
            <p:cNvCxnSpPr>
              <a:cxnSpLocks/>
              <a:stCxn id="14" idx="6"/>
              <a:endCxn id="17" idx="2"/>
            </p:cNvCxnSpPr>
            <p:nvPr/>
          </p:nvCxnSpPr>
          <p:spPr>
            <a:xfrm flipV="1">
              <a:off x="3816767" y="1567338"/>
              <a:ext cx="1388270" cy="11102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9585B109-3006-F3D7-1928-FF76CBD9695B}"/>
                </a:ext>
              </a:extLst>
            </p:cNvPr>
            <p:cNvCxnSpPr>
              <a:cxnSpLocks/>
              <a:endCxn id="18" idx="2"/>
            </p:cNvCxnSpPr>
            <p:nvPr/>
          </p:nvCxnSpPr>
          <p:spPr>
            <a:xfrm>
              <a:off x="3838201" y="1569527"/>
              <a:ext cx="1352547" cy="1108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867E99C-D35F-5C7E-3FA6-E31E2EF3383E}"/>
                </a:ext>
              </a:extLst>
            </p:cNvPr>
            <p:cNvCxnSpPr>
              <a:cxnSpLocks/>
              <a:stCxn id="13" idx="6"/>
              <a:endCxn id="19" idx="2"/>
            </p:cNvCxnSpPr>
            <p:nvPr/>
          </p:nvCxnSpPr>
          <p:spPr>
            <a:xfrm>
              <a:off x="3831056" y="1567338"/>
              <a:ext cx="1359692" cy="217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CD804FCC-A6B9-2FAC-388B-384CF7116982}"/>
                </a:ext>
              </a:extLst>
            </p:cNvPr>
            <p:cNvCxnSpPr>
              <a:cxnSpLocks/>
              <a:stCxn id="13" idx="6"/>
              <a:endCxn id="20" idx="2"/>
            </p:cNvCxnSpPr>
            <p:nvPr/>
          </p:nvCxnSpPr>
          <p:spPr>
            <a:xfrm>
              <a:off x="3831056" y="1567338"/>
              <a:ext cx="1359692" cy="3246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DB6C15DF-27F1-CEFB-8CD2-A7E9AE074A71}"/>
                </a:ext>
              </a:extLst>
            </p:cNvPr>
            <p:cNvCxnSpPr>
              <a:cxnSpLocks/>
            </p:cNvCxnSpPr>
            <p:nvPr/>
          </p:nvCxnSpPr>
          <p:spPr>
            <a:xfrm flipH="1" flipV="1">
              <a:off x="6062285" y="1567338"/>
              <a:ext cx="1323975" cy="464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284792B-250E-F8BF-8E29-9CF23FDA7292}"/>
                </a:ext>
              </a:extLst>
            </p:cNvPr>
            <p:cNvCxnSpPr>
              <a:cxnSpLocks/>
            </p:cNvCxnSpPr>
            <p:nvPr/>
          </p:nvCxnSpPr>
          <p:spPr>
            <a:xfrm flipH="1">
              <a:off x="6062285" y="2031682"/>
              <a:ext cx="1309686" cy="6458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7EC92C33-F893-7A4D-C45D-604D31DB1A5A}"/>
                </a:ext>
              </a:extLst>
            </p:cNvPr>
            <p:cNvCxnSpPr>
              <a:cxnSpLocks/>
            </p:cNvCxnSpPr>
            <p:nvPr/>
          </p:nvCxnSpPr>
          <p:spPr>
            <a:xfrm flipH="1">
              <a:off x="6062285" y="2031682"/>
              <a:ext cx="1309686" cy="1713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D9A8563-7CB2-4B4C-10B1-4D3D47870E37}"/>
                </a:ext>
              </a:extLst>
            </p:cNvPr>
            <p:cNvCxnSpPr>
              <a:cxnSpLocks/>
            </p:cNvCxnSpPr>
            <p:nvPr/>
          </p:nvCxnSpPr>
          <p:spPr>
            <a:xfrm flipH="1">
              <a:off x="6062285" y="2031682"/>
              <a:ext cx="1309686" cy="2781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D475EBB1-95DE-B208-BF0F-F1373229CE45}"/>
                </a:ext>
              </a:extLst>
            </p:cNvPr>
            <p:cNvCxnSpPr>
              <a:cxnSpLocks/>
              <a:stCxn id="26" idx="2"/>
            </p:cNvCxnSpPr>
            <p:nvPr/>
          </p:nvCxnSpPr>
          <p:spPr>
            <a:xfrm flipH="1" flipV="1">
              <a:off x="6084901" y="2677553"/>
              <a:ext cx="1306762" cy="5188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0C4235DD-9C9E-B832-38D1-F35C5A15FC36}"/>
                </a:ext>
              </a:extLst>
            </p:cNvPr>
            <p:cNvCxnSpPr>
              <a:cxnSpLocks/>
            </p:cNvCxnSpPr>
            <p:nvPr/>
          </p:nvCxnSpPr>
          <p:spPr>
            <a:xfrm flipH="1" flipV="1">
              <a:off x="6062285" y="1567338"/>
              <a:ext cx="1323975" cy="16402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C0B9C38D-CDB1-F555-D287-BABCBC7E60F6}"/>
                </a:ext>
              </a:extLst>
            </p:cNvPr>
            <p:cNvCxnSpPr>
              <a:cxnSpLocks/>
            </p:cNvCxnSpPr>
            <p:nvPr/>
          </p:nvCxnSpPr>
          <p:spPr>
            <a:xfrm flipH="1">
              <a:off x="6062285" y="3207544"/>
              <a:ext cx="1309686" cy="160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B69A70A3-044E-CCE1-CC39-E3078487CCD0}"/>
                </a:ext>
              </a:extLst>
            </p:cNvPr>
            <p:cNvCxnSpPr>
              <a:cxnSpLocks/>
            </p:cNvCxnSpPr>
            <p:nvPr/>
          </p:nvCxnSpPr>
          <p:spPr>
            <a:xfrm flipH="1">
              <a:off x="6062285" y="3207544"/>
              <a:ext cx="1309686" cy="5379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E54E9C16-6307-FBAB-DD3C-173068E9E252}"/>
                </a:ext>
              </a:extLst>
            </p:cNvPr>
            <p:cNvCxnSpPr>
              <a:cxnSpLocks/>
            </p:cNvCxnSpPr>
            <p:nvPr/>
          </p:nvCxnSpPr>
          <p:spPr>
            <a:xfrm flipH="1" flipV="1">
              <a:off x="6062285" y="2677553"/>
              <a:ext cx="1309686" cy="17058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E964C7AA-EFD6-05AD-E5A1-8A8E5B765FE3}"/>
                </a:ext>
              </a:extLst>
            </p:cNvPr>
            <p:cNvCxnSpPr>
              <a:cxnSpLocks/>
            </p:cNvCxnSpPr>
            <p:nvPr/>
          </p:nvCxnSpPr>
          <p:spPr>
            <a:xfrm flipH="1" flipV="1">
              <a:off x="6062285" y="1567338"/>
              <a:ext cx="1323975" cy="2816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1456C2A3-9DEA-2033-D531-812269690A58}"/>
                </a:ext>
              </a:extLst>
            </p:cNvPr>
            <p:cNvCxnSpPr>
              <a:cxnSpLocks/>
            </p:cNvCxnSpPr>
            <p:nvPr/>
          </p:nvCxnSpPr>
          <p:spPr>
            <a:xfrm flipH="1" flipV="1">
              <a:off x="6062285" y="3745510"/>
              <a:ext cx="1309686" cy="637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A95672-DDA0-165D-63A1-31FF9B586778}"/>
                </a:ext>
              </a:extLst>
            </p:cNvPr>
            <p:cNvCxnSpPr>
              <a:cxnSpLocks/>
            </p:cNvCxnSpPr>
            <p:nvPr/>
          </p:nvCxnSpPr>
          <p:spPr>
            <a:xfrm flipH="1">
              <a:off x="6062285" y="4383406"/>
              <a:ext cx="1309686" cy="430061"/>
            </a:xfrm>
            <a:prstGeom prst="line">
              <a:avLst/>
            </a:prstGeom>
          </p:spPr>
          <p:style>
            <a:lnRef idx="2">
              <a:schemeClr val="accent1"/>
            </a:lnRef>
            <a:fillRef idx="0">
              <a:schemeClr val="accent1"/>
            </a:fillRef>
            <a:effectRef idx="1">
              <a:schemeClr val="accent1"/>
            </a:effectRef>
            <a:fontRef idx="minor">
              <a:schemeClr val="tx1"/>
            </a:fontRef>
          </p:style>
        </p:cxnSp>
        <p:sp>
          <p:nvSpPr>
            <p:cNvPr id="125" name="Rectangle 124">
              <a:extLst>
                <a:ext uri="{FF2B5EF4-FFF2-40B4-BE49-F238E27FC236}">
                  <a16:creationId xmlns:a16="http://schemas.microsoft.com/office/drawing/2014/main" id="{BA7741F8-5F1E-0180-74FB-ED46A315D4A6}"/>
                </a:ext>
              </a:extLst>
            </p:cNvPr>
            <p:cNvSpPr/>
            <p:nvPr/>
          </p:nvSpPr>
          <p:spPr>
            <a:xfrm>
              <a:off x="626130" y="1136688"/>
              <a:ext cx="1167064" cy="4174817"/>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A26D0D71-E530-3FC6-03F5-358B9CC4DC0D}"/>
                </a:ext>
              </a:extLst>
            </p:cNvPr>
            <p:cNvSpPr/>
            <p:nvPr/>
          </p:nvSpPr>
          <p:spPr>
            <a:xfrm>
              <a:off x="7274397" y="1102993"/>
              <a:ext cx="1167064" cy="4174817"/>
            </a:xfrm>
            <a:prstGeom prst="rect">
              <a:avLst/>
            </a:prstGeom>
            <a:solidFill>
              <a:srgbClr val="92D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814EC79-BE04-D52E-156B-25D90DF5E86C}"/>
                </a:ext>
              </a:extLst>
            </p:cNvPr>
            <p:cNvSpPr/>
            <p:nvPr/>
          </p:nvSpPr>
          <p:spPr>
            <a:xfrm>
              <a:off x="2814783" y="891936"/>
              <a:ext cx="1167064" cy="4582426"/>
            </a:xfrm>
            <a:prstGeom prst="rect">
              <a:avLst/>
            </a:prstGeom>
            <a:solidFill>
              <a:schemeClr val="accent4">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CCC064D-306A-D4ED-ED5F-016535ED544B}"/>
                </a:ext>
              </a:extLst>
            </p:cNvPr>
            <p:cNvSpPr/>
            <p:nvPr/>
          </p:nvSpPr>
          <p:spPr>
            <a:xfrm>
              <a:off x="5044590" y="897625"/>
              <a:ext cx="1167064" cy="4582426"/>
            </a:xfrm>
            <a:prstGeom prst="rect">
              <a:avLst/>
            </a:prstGeom>
            <a:solidFill>
              <a:schemeClr val="accent4">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0B0855-1E97-EFA7-8499-E3754F7E6704}"/>
                </a:ext>
              </a:extLst>
            </p:cNvPr>
            <p:cNvSpPr txBox="1"/>
            <p:nvPr/>
          </p:nvSpPr>
          <p:spPr>
            <a:xfrm flipH="1">
              <a:off x="1008981" y="1795553"/>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x</a:t>
              </a:r>
              <a:r>
                <a:rPr lang="en-US" i="1" baseline="-25000" dirty="0">
                  <a:solidFill>
                    <a:schemeClr val="bg1"/>
                  </a:solidFill>
                  <a:latin typeface="Calibri" panose="020F0502020204030204" pitchFamily="34" charset="0"/>
                  <a:cs typeface="Calibri" panose="020F0502020204030204" pitchFamily="34" charset="0"/>
                </a:rPr>
                <a:t>1</a:t>
              </a:r>
            </a:p>
          </p:txBody>
        </p:sp>
        <p:sp>
          <p:nvSpPr>
            <p:cNvPr id="6" name="TextBox 5">
              <a:extLst>
                <a:ext uri="{FF2B5EF4-FFF2-40B4-BE49-F238E27FC236}">
                  <a16:creationId xmlns:a16="http://schemas.microsoft.com/office/drawing/2014/main" id="{42347840-9586-3A1C-56CD-96E1A6B0B9FF}"/>
                </a:ext>
              </a:extLst>
            </p:cNvPr>
            <p:cNvSpPr txBox="1"/>
            <p:nvPr/>
          </p:nvSpPr>
          <p:spPr>
            <a:xfrm flipH="1">
              <a:off x="1006362" y="2971608"/>
              <a:ext cx="461208" cy="369333"/>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x</a:t>
              </a:r>
              <a:r>
                <a:rPr lang="en-US" i="1" baseline="-25000" dirty="0">
                  <a:solidFill>
                    <a:schemeClr val="bg1"/>
                  </a:solidFill>
                  <a:latin typeface="Calibri" panose="020F0502020204030204" pitchFamily="34" charset="0"/>
                  <a:cs typeface="Calibri" panose="020F0502020204030204" pitchFamily="34" charset="0"/>
                </a:rPr>
                <a:t>2</a:t>
              </a:r>
            </a:p>
          </p:txBody>
        </p:sp>
        <p:sp>
          <p:nvSpPr>
            <p:cNvPr id="12" name="TextBox 11">
              <a:extLst>
                <a:ext uri="{FF2B5EF4-FFF2-40B4-BE49-F238E27FC236}">
                  <a16:creationId xmlns:a16="http://schemas.microsoft.com/office/drawing/2014/main" id="{FB6CC22C-2701-B73A-44EA-1B6FBB310CB3}"/>
                </a:ext>
              </a:extLst>
            </p:cNvPr>
            <p:cNvSpPr txBox="1"/>
            <p:nvPr/>
          </p:nvSpPr>
          <p:spPr>
            <a:xfrm>
              <a:off x="1006173" y="4148209"/>
              <a:ext cx="492556" cy="428759"/>
            </a:xfrm>
            <a:prstGeom prst="rect">
              <a:avLst/>
            </a:prstGeom>
            <a:noFill/>
          </p:spPr>
          <p:txBody>
            <a:bodyPr wrap="square">
              <a:spAutoFit/>
            </a:bodyPr>
            <a:lstStyle/>
            <a:p>
              <a:r>
                <a:rPr lang="en-US" i="1" dirty="0">
                  <a:solidFill>
                    <a:schemeClr val="bg1"/>
                  </a:solidFill>
                  <a:latin typeface="Calibri" panose="020F0502020204030204" pitchFamily="34" charset="0"/>
                  <a:cs typeface="Calibri" panose="020F0502020204030204" pitchFamily="34" charset="0"/>
                </a:rPr>
                <a:t>x</a:t>
              </a:r>
              <a:r>
                <a:rPr lang="en-US" i="1" baseline="-25000" dirty="0">
                  <a:solidFill>
                    <a:schemeClr val="bg1"/>
                  </a:solidFill>
                  <a:latin typeface="Calibri" panose="020F0502020204030204" pitchFamily="34" charset="0"/>
                  <a:cs typeface="Calibri" panose="020F0502020204030204" pitchFamily="34" charset="0"/>
                </a:rPr>
                <a:t>3</a:t>
              </a:r>
              <a:endParaRPr lang="en-US" dirty="0">
                <a:solidFill>
                  <a:schemeClr val="bg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F68C584-2ABD-161F-A911-39660D0D0BCC}"/>
                    </a:ext>
                  </a:extLst>
                </p:cNvPr>
                <p:cNvSpPr txBox="1"/>
                <p:nvPr/>
              </p:nvSpPr>
              <p:spPr>
                <a:xfrm>
                  <a:off x="3261881" y="1416373"/>
                  <a:ext cx="281103" cy="279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2" name="TextBox 21">
                  <a:extLst>
                    <a:ext uri="{FF2B5EF4-FFF2-40B4-BE49-F238E27FC236}">
                      <a16:creationId xmlns:a16="http://schemas.microsoft.com/office/drawing/2014/main" id="{3F68C584-2ABD-161F-A911-39660D0D0BCC}"/>
                    </a:ext>
                  </a:extLst>
                </p:cNvPr>
                <p:cNvSpPr txBox="1">
                  <a:spLocks noRot="1" noChangeAspect="1" noMove="1" noResize="1" noEditPoints="1" noAdjustHandles="1" noChangeArrowheads="1" noChangeShapeType="1" noTextEdit="1"/>
                </p:cNvSpPr>
                <p:nvPr/>
              </p:nvSpPr>
              <p:spPr>
                <a:xfrm>
                  <a:off x="3261881" y="1416373"/>
                  <a:ext cx="281103" cy="279628"/>
                </a:xfrm>
                <a:prstGeom prst="rect">
                  <a:avLst/>
                </a:prstGeom>
                <a:blipFill>
                  <a:blip r:embed="rId6"/>
                  <a:stretch>
                    <a:fillRect l="-30000" r="-15000"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3F28A5-821D-1471-82DC-4B6AA6D59A2C}"/>
                    </a:ext>
                  </a:extLst>
                </p:cNvPr>
                <p:cNvSpPr txBox="1"/>
                <p:nvPr/>
              </p:nvSpPr>
              <p:spPr>
                <a:xfrm>
                  <a:off x="3247590" y="2508487"/>
                  <a:ext cx="282065" cy="280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3" name="TextBox 22">
                  <a:extLst>
                    <a:ext uri="{FF2B5EF4-FFF2-40B4-BE49-F238E27FC236}">
                      <a16:creationId xmlns:a16="http://schemas.microsoft.com/office/drawing/2014/main" id="{F23F28A5-821D-1471-82DC-4B6AA6D59A2C}"/>
                    </a:ext>
                  </a:extLst>
                </p:cNvPr>
                <p:cNvSpPr txBox="1">
                  <a:spLocks noRot="1" noChangeAspect="1" noMove="1" noResize="1" noEditPoints="1" noAdjustHandles="1" noChangeArrowheads="1" noChangeShapeType="1" noTextEdit="1"/>
                </p:cNvSpPr>
                <p:nvPr/>
              </p:nvSpPr>
              <p:spPr>
                <a:xfrm>
                  <a:off x="3247590" y="2508487"/>
                  <a:ext cx="282065" cy="280141"/>
                </a:xfrm>
                <a:prstGeom prst="rect">
                  <a:avLst/>
                </a:prstGeom>
                <a:blipFill>
                  <a:blip r:embed="rId7"/>
                  <a:stretch>
                    <a:fillRect l="-30000" t="-5263" r="-20000" b="-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3D1C864-C405-8E52-0D6B-D69202440D07}"/>
                    </a:ext>
                  </a:extLst>
                </p:cNvPr>
                <p:cNvSpPr txBox="1"/>
                <p:nvPr/>
              </p:nvSpPr>
              <p:spPr>
                <a:xfrm>
                  <a:off x="3242347" y="3605439"/>
                  <a:ext cx="282065" cy="28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4" name="TextBox 23">
                  <a:extLst>
                    <a:ext uri="{FF2B5EF4-FFF2-40B4-BE49-F238E27FC236}">
                      <a16:creationId xmlns:a16="http://schemas.microsoft.com/office/drawing/2014/main" id="{13D1C864-C405-8E52-0D6B-D69202440D07}"/>
                    </a:ext>
                  </a:extLst>
                </p:cNvPr>
                <p:cNvSpPr txBox="1">
                  <a:spLocks noRot="1" noChangeAspect="1" noMove="1" noResize="1" noEditPoints="1" noAdjustHandles="1" noChangeArrowheads="1" noChangeShapeType="1" noTextEdit="1"/>
                </p:cNvSpPr>
                <p:nvPr/>
              </p:nvSpPr>
              <p:spPr>
                <a:xfrm>
                  <a:off x="3242347" y="3605439"/>
                  <a:ext cx="282065" cy="281552"/>
                </a:xfrm>
                <a:prstGeom prst="rect">
                  <a:avLst/>
                </a:prstGeom>
                <a:blipFill>
                  <a:blip r:embed="rId8"/>
                  <a:stretch>
                    <a:fillRect l="-35000" r="-15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C114D9-71D9-2398-573E-B1EE81581B54}"/>
                    </a:ext>
                  </a:extLst>
                </p:cNvPr>
                <p:cNvSpPr txBox="1"/>
                <p:nvPr/>
              </p:nvSpPr>
              <p:spPr>
                <a:xfrm>
                  <a:off x="3250238" y="4706974"/>
                  <a:ext cx="282065" cy="279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4</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39C114D9-71D9-2398-573E-B1EE81581B54}"/>
                    </a:ext>
                  </a:extLst>
                </p:cNvPr>
                <p:cNvSpPr txBox="1">
                  <a:spLocks noRot="1" noChangeAspect="1" noMove="1" noResize="1" noEditPoints="1" noAdjustHandles="1" noChangeArrowheads="1" noChangeShapeType="1" noTextEdit="1"/>
                </p:cNvSpPr>
                <p:nvPr/>
              </p:nvSpPr>
              <p:spPr>
                <a:xfrm>
                  <a:off x="3250238" y="4706974"/>
                  <a:ext cx="282065" cy="279372"/>
                </a:xfrm>
                <a:prstGeom prst="rect">
                  <a:avLst/>
                </a:prstGeom>
                <a:blipFill>
                  <a:blip r:embed="rId9"/>
                  <a:stretch>
                    <a:fillRect l="-36842" r="-21053"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3914AB7-EC00-9B4A-9825-EB37F9D0BF06}"/>
                    </a:ext>
                  </a:extLst>
                </p:cNvPr>
                <p:cNvSpPr txBox="1"/>
                <p:nvPr/>
              </p:nvSpPr>
              <p:spPr>
                <a:xfrm>
                  <a:off x="5488222" y="1419733"/>
                  <a:ext cx="286040"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E3914AB7-EC00-9B4A-9825-EB37F9D0BF06}"/>
                    </a:ext>
                  </a:extLst>
                </p:cNvPr>
                <p:cNvSpPr txBox="1">
                  <a:spLocks noRot="1" noChangeAspect="1" noMove="1" noResize="1" noEditPoints="1" noAdjustHandles="1" noChangeArrowheads="1" noChangeShapeType="1" noTextEdit="1"/>
                </p:cNvSpPr>
                <p:nvPr/>
              </p:nvSpPr>
              <p:spPr>
                <a:xfrm>
                  <a:off x="5488222" y="1419733"/>
                  <a:ext cx="286040" cy="280205"/>
                </a:xfrm>
                <a:prstGeom prst="rect">
                  <a:avLst/>
                </a:prstGeom>
                <a:blipFill>
                  <a:blip r:embed="rId10"/>
                  <a:stretch>
                    <a:fillRect l="-28571" r="-14286"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DD7B3B8-3A97-7F6A-AE70-337560A4FFDD}"/>
                    </a:ext>
                  </a:extLst>
                </p:cNvPr>
                <p:cNvSpPr txBox="1"/>
                <p:nvPr/>
              </p:nvSpPr>
              <p:spPr>
                <a:xfrm>
                  <a:off x="5471166" y="2521706"/>
                  <a:ext cx="286039" cy="280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3" name="TextBox 32">
                  <a:extLst>
                    <a:ext uri="{FF2B5EF4-FFF2-40B4-BE49-F238E27FC236}">
                      <a16:creationId xmlns:a16="http://schemas.microsoft.com/office/drawing/2014/main" id="{3DD7B3B8-3A97-7F6A-AE70-337560A4FFDD}"/>
                    </a:ext>
                  </a:extLst>
                </p:cNvPr>
                <p:cNvSpPr txBox="1">
                  <a:spLocks noRot="1" noChangeAspect="1" noMove="1" noResize="1" noEditPoints="1" noAdjustHandles="1" noChangeArrowheads="1" noChangeShapeType="1" noTextEdit="1"/>
                </p:cNvSpPr>
                <p:nvPr/>
              </p:nvSpPr>
              <p:spPr>
                <a:xfrm>
                  <a:off x="5471166" y="2521706"/>
                  <a:ext cx="286039" cy="280718"/>
                </a:xfrm>
                <a:prstGeom prst="rect">
                  <a:avLst/>
                </a:prstGeom>
                <a:blipFill>
                  <a:blip r:embed="rId11"/>
                  <a:stretch>
                    <a:fillRect l="-28571" t="-5263" r="-9524" b="-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7DC6102-9BB3-EAF5-C8B0-39EE23183EA7}"/>
                    </a:ext>
                  </a:extLst>
                </p:cNvPr>
                <p:cNvSpPr txBox="1"/>
                <p:nvPr/>
              </p:nvSpPr>
              <p:spPr>
                <a:xfrm>
                  <a:off x="5485360" y="3613347"/>
                  <a:ext cx="286039" cy="282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4" name="TextBox 33">
                  <a:extLst>
                    <a:ext uri="{FF2B5EF4-FFF2-40B4-BE49-F238E27FC236}">
                      <a16:creationId xmlns:a16="http://schemas.microsoft.com/office/drawing/2014/main" id="{C7DC6102-9BB3-EAF5-C8B0-39EE23183EA7}"/>
                    </a:ext>
                  </a:extLst>
                </p:cNvPr>
                <p:cNvSpPr txBox="1">
                  <a:spLocks noRot="1" noChangeAspect="1" noMove="1" noResize="1" noEditPoints="1" noAdjustHandles="1" noChangeArrowheads="1" noChangeShapeType="1" noTextEdit="1"/>
                </p:cNvSpPr>
                <p:nvPr/>
              </p:nvSpPr>
              <p:spPr>
                <a:xfrm>
                  <a:off x="5485360" y="3613347"/>
                  <a:ext cx="286039" cy="282129"/>
                </a:xfrm>
                <a:prstGeom prst="rect">
                  <a:avLst/>
                </a:prstGeom>
                <a:blipFill>
                  <a:blip r:embed="rId12"/>
                  <a:stretch>
                    <a:fillRect l="-28571" r="-9524"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BD62A55-8F29-4858-22C5-137AF5E21997}"/>
                    </a:ext>
                  </a:extLst>
                </p:cNvPr>
                <p:cNvSpPr txBox="1"/>
                <p:nvPr/>
              </p:nvSpPr>
              <p:spPr>
                <a:xfrm>
                  <a:off x="5497392" y="4672402"/>
                  <a:ext cx="286039" cy="279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4</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6" name="TextBox 35">
                  <a:extLst>
                    <a:ext uri="{FF2B5EF4-FFF2-40B4-BE49-F238E27FC236}">
                      <a16:creationId xmlns:a16="http://schemas.microsoft.com/office/drawing/2014/main" id="{9BD62A55-8F29-4858-22C5-137AF5E21997}"/>
                    </a:ext>
                  </a:extLst>
                </p:cNvPr>
                <p:cNvSpPr txBox="1">
                  <a:spLocks noRot="1" noChangeAspect="1" noMove="1" noResize="1" noEditPoints="1" noAdjustHandles="1" noChangeArrowheads="1" noChangeShapeType="1" noTextEdit="1"/>
                </p:cNvSpPr>
                <p:nvPr/>
              </p:nvSpPr>
              <p:spPr>
                <a:xfrm>
                  <a:off x="5497392" y="4672402"/>
                  <a:ext cx="286039" cy="279948"/>
                </a:xfrm>
                <a:prstGeom prst="rect">
                  <a:avLst/>
                </a:prstGeom>
                <a:blipFill>
                  <a:blip r:embed="rId13"/>
                  <a:stretch>
                    <a:fillRect l="-30000" t="-5263" r="-15000" b="-31579"/>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FD93E1FC-ED9F-08C3-2183-0C3682407016}"/>
                </a:ext>
              </a:extLst>
            </p:cNvPr>
            <p:cNvSpPr txBox="1"/>
            <p:nvPr/>
          </p:nvSpPr>
          <p:spPr>
            <a:xfrm flipH="1">
              <a:off x="7629030" y="1795304"/>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y</a:t>
              </a:r>
              <a:r>
                <a:rPr lang="en-US" i="1" baseline="-25000" dirty="0">
                  <a:solidFill>
                    <a:schemeClr val="bg1"/>
                  </a:solidFill>
                  <a:latin typeface="Calibri" panose="020F0502020204030204" pitchFamily="34" charset="0"/>
                  <a:cs typeface="Calibri" panose="020F0502020204030204" pitchFamily="34" charset="0"/>
                </a:rPr>
                <a:t>1</a:t>
              </a:r>
            </a:p>
          </p:txBody>
        </p:sp>
        <p:sp>
          <p:nvSpPr>
            <p:cNvPr id="40" name="TextBox 39">
              <a:extLst>
                <a:ext uri="{FF2B5EF4-FFF2-40B4-BE49-F238E27FC236}">
                  <a16:creationId xmlns:a16="http://schemas.microsoft.com/office/drawing/2014/main" id="{227E69F3-82A6-C4E6-0788-C8A1BA957564}"/>
                </a:ext>
              </a:extLst>
            </p:cNvPr>
            <p:cNvSpPr txBox="1"/>
            <p:nvPr/>
          </p:nvSpPr>
          <p:spPr>
            <a:xfrm flipH="1">
              <a:off x="7607110" y="2956569"/>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y</a:t>
              </a:r>
              <a:r>
                <a:rPr lang="en-US" i="1" baseline="-25000" dirty="0">
                  <a:solidFill>
                    <a:schemeClr val="bg1"/>
                  </a:solidFill>
                  <a:latin typeface="Calibri" panose="020F0502020204030204" pitchFamily="34" charset="0"/>
                  <a:cs typeface="Calibri" panose="020F0502020204030204" pitchFamily="34" charset="0"/>
                </a:rPr>
                <a:t>2</a:t>
              </a:r>
            </a:p>
          </p:txBody>
        </p:sp>
        <p:sp>
          <p:nvSpPr>
            <p:cNvPr id="41" name="TextBox 40">
              <a:extLst>
                <a:ext uri="{FF2B5EF4-FFF2-40B4-BE49-F238E27FC236}">
                  <a16:creationId xmlns:a16="http://schemas.microsoft.com/office/drawing/2014/main" id="{CCAD6AE5-D305-6400-668A-044B8DB4084C}"/>
                </a:ext>
              </a:extLst>
            </p:cNvPr>
            <p:cNvSpPr txBox="1"/>
            <p:nvPr/>
          </p:nvSpPr>
          <p:spPr>
            <a:xfrm flipH="1">
              <a:off x="7627085" y="4137582"/>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y</a:t>
              </a:r>
              <a:r>
                <a:rPr lang="en-US" i="1" baseline="-25000" dirty="0">
                  <a:solidFill>
                    <a:schemeClr val="bg1"/>
                  </a:solidFill>
                  <a:latin typeface="Calibri" panose="020F0502020204030204" pitchFamily="34" charset="0"/>
                  <a:cs typeface="Calibri" panose="020F0502020204030204" pitchFamily="34" charset="0"/>
                </a:rPr>
                <a:t>3</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7AC663-7D1D-68B1-3203-4F57106A53B5}"/>
                    </a:ext>
                  </a:extLst>
                </p:cNvPr>
                <p:cNvSpPr txBox="1"/>
                <p:nvPr/>
              </p:nvSpPr>
              <p:spPr>
                <a:xfrm>
                  <a:off x="1851451" y="4719655"/>
                  <a:ext cx="653117" cy="3615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4,3</m:t>
                            </m:r>
                          </m:sub>
                          <m:sup>
                            <m:r>
                              <a:rPr lang="en-US" sz="1600" b="0" i="1" smtClean="0">
                                <a:solidFill>
                                  <a:schemeClr val="bg1"/>
                                </a:solidFill>
                                <a:latin typeface="Cambria Math" panose="02040503050406030204" pitchFamily="18" charset="0"/>
                                <a:ea typeface="Cambria Math" panose="02040503050406030204" pitchFamily="18" charset="0"/>
                              </a:rPr>
                              <m:t>1</m:t>
                            </m:r>
                          </m:sup>
                        </m:sSubSup>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𝑏</m:t>
                        </m:r>
                        <m:r>
                          <a:rPr lang="en-US" sz="1600" b="0" i="1" baseline="-25000" smtClean="0">
                            <a:solidFill>
                              <a:schemeClr val="bg1"/>
                            </a:solidFill>
                            <a:latin typeface="Cambria Math" panose="02040503050406030204" pitchFamily="18" charset="0"/>
                            <a:ea typeface="Cambria Math" panose="02040503050406030204" pitchFamily="18" charset="0"/>
                          </a:rPr>
                          <m:t>4</m:t>
                        </m:r>
                      </m:oMath>
                    </m:oMathPara>
                  </a14:m>
                  <a:endParaRPr lang="en-US" sz="1600" baseline="-25000" dirty="0">
                    <a:solidFill>
                      <a:schemeClr val="bg1"/>
                    </a:solidFill>
                  </a:endParaRPr>
                </a:p>
              </p:txBody>
            </p:sp>
          </mc:Choice>
          <mc:Fallback xmlns="">
            <p:sp>
              <p:nvSpPr>
                <p:cNvPr id="53" name="TextBox 52">
                  <a:extLst>
                    <a:ext uri="{FF2B5EF4-FFF2-40B4-BE49-F238E27FC236}">
                      <a16:creationId xmlns:a16="http://schemas.microsoft.com/office/drawing/2014/main" id="{B77AC663-7D1D-68B1-3203-4F57106A53B5}"/>
                    </a:ext>
                  </a:extLst>
                </p:cNvPr>
                <p:cNvSpPr txBox="1">
                  <a:spLocks noRot="1" noChangeAspect="1" noMove="1" noResize="1" noEditPoints="1" noAdjustHandles="1" noChangeArrowheads="1" noChangeShapeType="1" noTextEdit="1"/>
                </p:cNvSpPr>
                <p:nvPr/>
              </p:nvSpPr>
              <p:spPr>
                <a:xfrm>
                  <a:off x="1851451" y="4719655"/>
                  <a:ext cx="653117" cy="361509"/>
                </a:xfrm>
                <a:prstGeom prst="rect">
                  <a:avLst/>
                </a:prstGeom>
                <a:blipFill>
                  <a:blip r:embed="rId14"/>
                  <a:stretch>
                    <a:fillRect r="-355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E9B77F-C108-AB8D-087C-115695319B44}"/>
                    </a:ext>
                  </a:extLst>
                </p:cNvPr>
                <p:cNvSpPr txBox="1"/>
                <p:nvPr/>
              </p:nvSpPr>
              <p:spPr>
                <a:xfrm>
                  <a:off x="1849674" y="1284096"/>
                  <a:ext cx="554960" cy="360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1,1</m:t>
                            </m:r>
                          </m:sub>
                          <m:sup>
                            <m:r>
                              <a:rPr lang="en-US" sz="1600" b="0" i="1" smtClean="0">
                                <a:solidFill>
                                  <a:schemeClr val="bg1"/>
                                </a:solidFill>
                                <a:latin typeface="Cambria Math" panose="02040503050406030204" pitchFamily="18" charset="0"/>
                                <a:ea typeface="Cambria Math" panose="02040503050406030204" pitchFamily="18" charset="0"/>
                              </a:rPr>
                              <m:t>1</m:t>
                            </m:r>
                          </m:sup>
                        </m:sSubSup>
                        <m:r>
                          <a:rPr lang="en-US" sz="1600" b="0" i="0"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𝑏</m:t>
                        </m:r>
                        <m:r>
                          <a:rPr lang="en-US" sz="1600" b="0" i="1" baseline="-25000" smtClean="0">
                            <a:solidFill>
                              <a:schemeClr val="bg1"/>
                            </a:solidFill>
                            <a:latin typeface="Cambria Math" panose="02040503050406030204" pitchFamily="18" charset="0"/>
                            <a:ea typeface="Cambria Math" panose="02040503050406030204" pitchFamily="18" charset="0"/>
                          </a:rPr>
                          <m:t>1</m:t>
                        </m:r>
                      </m:oMath>
                    </m:oMathPara>
                  </a14:m>
                  <a:endParaRPr lang="en-US" sz="1600" i="1" baseline="-25000" dirty="0">
                    <a:solidFill>
                      <a:schemeClr val="bg1"/>
                    </a:solidFill>
                  </a:endParaRPr>
                </a:p>
              </p:txBody>
            </p:sp>
          </mc:Choice>
          <mc:Fallback xmlns="">
            <p:sp>
              <p:nvSpPr>
                <p:cNvPr id="54" name="TextBox 53">
                  <a:extLst>
                    <a:ext uri="{FF2B5EF4-FFF2-40B4-BE49-F238E27FC236}">
                      <a16:creationId xmlns:a16="http://schemas.microsoft.com/office/drawing/2014/main" id="{9AE9B77F-C108-AB8D-087C-115695319B44}"/>
                    </a:ext>
                  </a:extLst>
                </p:cNvPr>
                <p:cNvSpPr txBox="1">
                  <a:spLocks noRot="1" noChangeAspect="1" noMove="1" noResize="1" noEditPoints="1" noAdjustHandles="1" noChangeArrowheads="1" noChangeShapeType="1" noTextEdit="1"/>
                </p:cNvSpPr>
                <p:nvPr/>
              </p:nvSpPr>
              <p:spPr>
                <a:xfrm>
                  <a:off x="1849674" y="1284096"/>
                  <a:ext cx="554960" cy="360996"/>
                </a:xfrm>
                <a:prstGeom prst="rect">
                  <a:avLst/>
                </a:prstGeom>
                <a:blipFill>
                  <a:blip r:embed="rId15"/>
                  <a:stretch>
                    <a:fillRect r="-60526" b="-8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822FBF-3F1A-608A-4E66-8ACC564B25B7}"/>
                  </a:ext>
                </a:extLst>
              </p:cNvPr>
              <p:cNvSpPr txBox="1"/>
              <p:nvPr/>
            </p:nvSpPr>
            <p:spPr>
              <a:xfrm>
                <a:off x="6332074" y="393441"/>
                <a:ext cx="1567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lumMod val="60000"/>
                              <a:lumOff val="40000"/>
                            </a:schemeClr>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accent2">
                              <a:lumMod val="40000"/>
                              <a:lumOff val="60000"/>
                            </a:schemeClr>
                          </a:solidFill>
                          <a:latin typeface="Cambria Math" panose="02040503050406030204" pitchFamily="18" charset="0"/>
                          <a:ea typeface="Cambria Math" panose="02040503050406030204" pitchFamily="18" charset="0"/>
                        </a:rPr>
                        <m:t>𝜎</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𝑊</m:t>
                          </m:r>
                          <m:r>
                            <a:rPr lang="en-US" b="0" i="1" smtClean="0">
                              <a:solidFill>
                                <a:srgbClr val="FFFF00"/>
                              </a:solidFill>
                              <a:latin typeface="Cambria Math" panose="02040503050406030204" pitchFamily="18" charset="0"/>
                              <a:ea typeface="Cambria Math" panose="02040503050406030204" pitchFamily="18" charset="0"/>
                            </a:rPr>
                            <m:t>𝑥</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accent4">
                                  <a:lumMod val="60000"/>
                                  <a:lumOff val="40000"/>
                                </a:schemeClr>
                              </a:solidFill>
                              <a:latin typeface="Cambria Math" panose="02040503050406030204" pitchFamily="18" charset="0"/>
                              <a:ea typeface="Cambria Math" panose="02040503050406030204" pitchFamily="18" charset="0"/>
                            </a:rPr>
                            <m:t>𝑏</m:t>
                          </m:r>
                        </m:e>
                      </m:d>
                    </m:oMath>
                  </m:oMathPara>
                </a14:m>
                <a:endParaRPr lang="en-US" dirty="0">
                  <a:solidFill>
                    <a:schemeClr val="bg1"/>
                  </a:solidFill>
                </a:endParaRPr>
              </a:p>
            </p:txBody>
          </p:sp>
        </mc:Choice>
        <mc:Fallback xmlns="">
          <p:sp>
            <p:nvSpPr>
              <p:cNvPr id="3" name="TextBox 2">
                <a:extLst>
                  <a:ext uri="{FF2B5EF4-FFF2-40B4-BE49-F238E27FC236}">
                    <a16:creationId xmlns:a16="http://schemas.microsoft.com/office/drawing/2014/main" id="{C3822FBF-3F1A-608A-4E66-8ACC564B25B7}"/>
                  </a:ext>
                </a:extLst>
              </p:cNvPr>
              <p:cNvSpPr txBox="1">
                <a:spLocks noRot="1" noChangeAspect="1" noMove="1" noResize="1" noEditPoints="1" noAdjustHandles="1" noChangeArrowheads="1" noChangeShapeType="1" noTextEdit="1"/>
              </p:cNvSpPr>
              <p:nvPr/>
            </p:nvSpPr>
            <p:spPr>
              <a:xfrm>
                <a:off x="6332074" y="393441"/>
                <a:ext cx="1567801" cy="276999"/>
              </a:xfrm>
              <a:prstGeom prst="rect">
                <a:avLst/>
              </a:prstGeom>
              <a:blipFill>
                <a:blip r:embed="rId16"/>
                <a:stretch>
                  <a:fillRect l="-3200" b="-909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DEC2340-B657-C302-CD52-94D694307AE6}"/>
              </a:ext>
            </a:extLst>
          </p:cNvPr>
          <p:cNvSpPr txBox="1"/>
          <p:nvPr/>
        </p:nvSpPr>
        <p:spPr>
          <a:xfrm>
            <a:off x="659757" y="5729468"/>
            <a:ext cx="4259484" cy="338554"/>
          </a:xfrm>
          <a:prstGeom prst="rect">
            <a:avLst/>
          </a:prstGeom>
          <a:noFill/>
        </p:spPr>
        <p:txBody>
          <a:bodyPr wrap="square" rtlCol="0">
            <a:spAutoFit/>
          </a:bodyPr>
          <a:lstStyle/>
          <a:p>
            <a:r>
              <a:rPr lang="en-US" sz="1600" i="1" dirty="0">
                <a:solidFill>
                  <a:schemeClr val="accent1">
                    <a:lumMod val="60000"/>
                    <a:lumOff val="40000"/>
                  </a:schemeClr>
                </a:solidFill>
                <a:latin typeface="Calibri" panose="020F0502020204030204" pitchFamily="34" charset="0"/>
                <a:cs typeface="Calibri" panose="020F0502020204030204" pitchFamily="34" charset="0"/>
              </a:rPr>
              <a:t>h</a:t>
            </a:r>
            <a:r>
              <a:rPr lang="en-US" sz="1600" dirty="0">
                <a:solidFill>
                  <a:schemeClr val="accent1">
                    <a:lumMod val="60000"/>
                    <a:lumOff val="40000"/>
                  </a:schemeClr>
                </a:solidFill>
                <a:latin typeface="Calibri" panose="020F0502020204030204" pitchFamily="34" charset="0"/>
                <a:cs typeface="Calibri" panose="020F0502020204030204" pitchFamily="34" charset="0"/>
              </a:rPr>
              <a:t>: hidden layers (new representation of data)</a:t>
            </a:r>
          </a:p>
        </p:txBody>
      </p:sp>
      <p:sp>
        <p:nvSpPr>
          <p:cNvPr id="21" name="TextBox 20">
            <a:extLst>
              <a:ext uri="{FF2B5EF4-FFF2-40B4-BE49-F238E27FC236}">
                <a16:creationId xmlns:a16="http://schemas.microsoft.com/office/drawing/2014/main" id="{725BA753-F6F2-64C8-0AF9-0684EE60D227}"/>
              </a:ext>
            </a:extLst>
          </p:cNvPr>
          <p:cNvSpPr txBox="1"/>
          <p:nvPr/>
        </p:nvSpPr>
        <p:spPr>
          <a:xfrm>
            <a:off x="659756" y="6068022"/>
            <a:ext cx="2939971" cy="338554"/>
          </a:xfrm>
          <a:prstGeom prst="rect">
            <a:avLst/>
          </a:prstGeom>
          <a:noFill/>
        </p:spPr>
        <p:txBody>
          <a:bodyPr wrap="square" rtlCol="0">
            <a:spAutoFit/>
          </a:bodyPr>
          <a:lstStyle/>
          <a:p>
            <a:r>
              <a:rPr lang="en-US" sz="1600" i="1" dirty="0">
                <a:solidFill>
                  <a:schemeClr val="bg1"/>
                </a:solidFill>
                <a:latin typeface="Calibri" panose="020F0502020204030204" pitchFamily="34" charset="0"/>
                <a:cs typeface="Calibri" panose="020F0502020204030204" pitchFamily="34" charset="0"/>
              </a:rPr>
              <a:t>W</a:t>
            </a:r>
            <a:r>
              <a:rPr lang="en-US" sz="1600" dirty="0">
                <a:solidFill>
                  <a:schemeClr val="bg1"/>
                </a:solidFill>
                <a:latin typeface="Calibri" panose="020F0502020204030204" pitchFamily="34" charset="0"/>
                <a:cs typeface="Calibri" panose="020F0502020204030204" pitchFamily="34" charset="0"/>
              </a:rPr>
              <a:t>: weights per neuron (learned)</a:t>
            </a:r>
          </a:p>
        </p:txBody>
      </p:sp>
      <p:sp>
        <p:nvSpPr>
          <p:cNvPr id="43" name="TextBox 42">
            <a:extLst>
              <a:ext uri="{FF2B5EF4-FFF2-40B4-BE49-F238E27FC236}">
                <a16:creationId xmlns:a16="http://schemas.microsoft.com/office/drawing/2014/main" id="{83A3E066-D434-1203-3AB7-670627298E98}"/>
              </a:ext>
            </a:extLst>
          </p:cNvPr>
          <p:cNvSpPr txBox="1"/>
          <p:nvPr/>
        </p:nvSpPr>
        <p:spPr>
          <a:xfrm>
            <a:off x="659754" y="6387614"/>
            <a:ext cx="2939971" cy="338554"/>
          </a:xfrm>
          <a:prstGeom prst="rect">
            <a:avLst/>
          </a:prstGeom>
          <a:noFill/>
        </p:spPr>
        <p:txBody>
          <a:bodyPr wrap="square" rtlCol="0">
            <a:spAutoFit/>
          </a:bodyPr>
          <a:lstStyle/>
          <a:p>
            <a:r>
              <a:rPr lang="en-US" sz="1600" i="1" dirty="0">
                <a:solidFill>
                  <a:schemeClr val="accent1">
                    <a:lumMod val="60000"/>
                    <a:lumOff val="40000"/>
                  </a:schemeClr>
                </a:solidFill>
                <a:latin typeface="Calibri" panose="020F0502020204030204" pitchFamily="34" charset="0"/>
                <a:cs typeface="Calibri" panose="020F0502020204030204" pitchFamily="34" charset="0"/>
              </a:rPr>
              <a:t>b</a:t>
            </a:r>
            <a:r>
              <a:rPr lang="en-US" sz="1600" dirty="0">
                <a:solidFill>
                  <a:schemeClr val="accent1">
                    <a:lumMod val="60000"/>
                    <a:lumOff val="40000"/>
                  </a:schemeClr>
                </a:solidFill>
                <a:latin typeface="Calibri" panose="020F0502020204030204" pitchFamily="34" charset="0"/>
                <a:cs typeface="Calibri" panose="020F0502020204030204" pitchFamily="34" charset="0"/>
              </a:rPr>
              <a:t>: biases (learned per neuron)</a:t>
            </a:r>
          </a:p>
        </p:txBody>
      </p:sp>
      <p:sp>
        <p:nvSpPr>
          <p:cNvPr id="44" name="TextBox 43">
            <a:extLst>
              <a:ext uri="{FF2B5EF4-FFF2-40B4-BE49-F238E27FC236}">
                <a16:creationId xmlns:a16="http://schemas.microsoft.com/office/drawing/2014/main" id="{CFE85E1E-19D7-6C0A-28E3-FB81F3F476CF}"/>
              </a:ext>
            </a:extLst>
          </p:cNvPr>
          <p:cNvSpPr txBox="1"/>
          <p:nvPr/>
        </p:nvSpPr>
        <p:spPr>
          <a:xfrm>
            <a:off x="4986232" y="5729468"/>
            <a:ext cx="4259484" cy="338554"/>
          </a:xfrm>
          <a:prstGeom prst="rect">
            <a:avLst/>
          </a:prstGeom>
          <a:noFill/>
        </p:spPr>
        <p:txBody>
          <a:bodyPr wrap="square" rtlCol="0">
            <a:spAutoFit/>
          </a:bodyPr>
          <a:lstStyle/>
          <a:p>
            <a:r>
              <a:rPr lang="en-US" sz="1600" i="1" dirty="0">
                <a:solidFill>
                  <a:srgbClr val="FFFF00"/>
                </a:solidFill>
                <a:latin typeface="Calibri" panose="020F0502020204030204" pitchFamily="34" charset="0"/>
                <a:cs typeface="Calibri" panose="020F0502020204030204" pitchFamily="34" charset="0"/>
              </a:rPr>
              <a:t>x</a:t>
            </a:r>
            <a:r>
              <a:rPr lang="en-US" sz="1600" dirty="0">
                <a:solidFill>
                  <a:srgbClr val="FFFF00"/>
                </a:solidFill>
                <a:latin typeface="Calibri" panose="020F0502020204030204" pitchFamily="34" charset="0"/>
                <a:cs typeface="Calibri" panose="020F0502020204030204" pitchFamily="34" charset="0"/>
              </a:rPr>
              <a:t>: input layers (normalized data)</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3F2BFE0-94A8-95CA-2543-655241024643}"/>
                  </a:ext>
                </a:extLst>
              </p:cNvPr>
              <p:cNvSpPr txBox="1"/>
              <p:nvPr/>
            </p:nvSpPr>
            <p:spPr>
              <a:xfrm>
                <a:off x="4986232" y="6109977"/>
                <a:ext cx="4259484" cy="338554"/>
              </a:xfrm>
              <a:prstGeom prst="rect">
                <a:avLst/>
              </a:prstGeom>
              <a:noFill/>
            </p:spPr>
            <p:txBody>
              <a:bodyPr wrap="square" rtlCol="0">
                <a:spAutoFit/>
              </a:bodyPr>
              <a:lstStyle/>
              <a:p>
                <a14:m>
                  <m:oMath xmlns:m="http://schemas.openxmlformats.org/officeDocument/2006/math">
                    <m:r>
                      <a:rPr lang="en-US" sz="1600" i="1" smtClean="0">
                        <a:solidFill>
                          <a:schemeClr val="accent2">
                            <a:lumMod val="60000"/>
                            <a:lumOff val="40000"/>
                          </a:schemeClr>
                        </a:solidFill>
                        <a:latin typeface="Cambria Math" panose="02040503050406030204" pitchFamily="18" charset="0"/>
                        <a:ea typeface="Cambria Math" panose="02040503050406030204" pitchFamily="18" charset="0"/>
                        <a:cs typeface="Calibri" panose="020F0502020204030204" pitchFamily="34" charset="0"/>
                      </a:rPr>
                      <m:t>𝜎</m:t>
                    </m:r>
                  </m:oMath>
                </a14:m>
                <a:r>
                  <a:rPr lang="en-US" sz="1600" dirty="0">
                    <a:solidFill>
                      <a:schemeClr val="accent2">
                        <a:lumMod val="60000"/>
                        <a:lumOff val="40000"/>
                      </a:schemeClr>
                    </a:solidFill>
                    <a:latin typeface="Calibri" panose="020F0502020204030204" pitchFamily="34" charset="0"/>
                    <a:cs typeface="Calibri" panose="020F0502020204030204" pitchFamily="34" charset="0"/>
                  </a:rPr>
                  <a:t>: Activation function (imposes nonlinearity)</a:t>
                </a:r>
              </a:p>
            </p:txBody>
          </p:sp>
        </mc:Choice>
        <mc:Fallback xmlns="">
          <p:sp>
            <p:nvSpPr>
              <p:cNvPr id="51" name="TextBox 50">
                <a:extLst>
                  <a:ext uri="{FF2B5EF4-FFF2-40B4-BE49-F238E27FC236}">
                    <a16:creationId xmlns:a16="http://schemas.microsoft.com/office/drawing/2014/main" id="{E3F2BFE0-94A8-95CA-2543-655241024643}"/>
                  </a:ext>
                </a:extLst>
              </p:cNvPr>
              <p:cNvSpPr txBox="1">
                <a:spLocks noRot="1" noChangeAspect="1" noMove="1" noResize="1" noEditPoints="1" noAdjustHandles="1" noChangeArrowheads="1" noChangeShapeType="1" noTextEdit="1"/>
              </p:cNvSpPr>
              <p:nvPr/>
            </p:nvSpPr>
            <p:spPr>
              <a:xfrm>
                <a:off x="4986232" y="6109977"/>
                <a:ext cx="4259484" cy="338554"/>
              </a:xfrm>
              <a:prstGeom prst="rect">
                <a:avLst/>
              </a:prstGeom>
              <a:blipFill>
                <a:blip r:embed="rId17"/>
                <a:stretch>
                  <a:fillRect t="-3571" b="-21429"/>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5F6A5BB0-8878-FB98-C7FC-4800BC10DCE9}"/>
              </a:ext>
            </a:extLst>
          </p:cNvPr>
          <p:cNvSpPr/>
          <p:nvPr/>
        </p:nvSpPr>
        <p:spPr>
          <a:xfrm>
            <a:off x="0" y="0"/>
            <a:ext cx="9144000" cy="6858000"/>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D8ED6BD-A37D-EE1B-4515-621DE11ACEB6}"/>
              </a:ext>
            </a:extLst>
          </p:cNvPr>
          <p:cNvSpPr txBox="1"/>
          <p:nvPr/>
        </p:nvSpPr>
        <p:spPr>
          <a:xfrm>
            <a:off x="964257" y="180409"/>
            <a:ext cx="7215486" cy="1200329"/>
          </a:xfrm>
          <a:prstGeom prst="rect">
            <a:avLst/>
          </a:prstGeom>
          <a:noFill/>
        </p:spPr>
        <p:txBody>
          <a:bodyPr wrap="square" rtlCol="0">
            <a:spAutoFit/>
          </a:bodyPr>
          <a:lstStyle/>
          <a:p>
            <a:r>
              <a:rPr lang="en-US" dirty="0">
                <a:solidFill>
                  <a:schemeClr val="bg1">
                    <a:lumMod val="95000"/>
                  </a:schemeClr>
                </a:solidFill>
                <a:latin typeface="Calibri" panose="020F0502020204030204" pitchFamily="34" charset="0"/>
                <a:cs typeface="Calibri" panose="020F0502020204030204" pitchFamily="34" charset="0"/>
              </a:rPr>
              <a:t>But…</a:t>
            </a:r>
          </a:p>
          <a:p>
            <a:endParaRPr lang="en-US" dirty="0">
              <a:solidFill>
                <a:schemeClr val="bg1">
                  <a:lumMod val="95000"/>
                </a:schemeClr>
              </a:solidFill>
              <a:latin typeface="Calibri" panose="020F0502020204030204" pitchFamily="34" charset="0"/>
              <a:cs typeface="Calibri" panose="020F0502020204030204" pitchFamily="34" charset="0"/>
            </a:endParaRPr>
          </a:p>
          <a:p>
            <a:r>
              <a:rPr lang="en-US" dirty="0">
                <a:solidFill>
                  <a:schemeClr val="bg1">
                    <a:lumMod val="95000"/>
                  </a:schemeClr>
                </a:solidFill>
                <a:latin typeface="Calibri" panose="020F0502020204030204" pitchFamily="34" charset="0"/>
                <a:cs typeface="Calibri" panose="020F0502020204030204" pitchFamily="34" charset="0"/>
              </a:rPr>
              <a:t>This is a fully connected neural network (FCNN). That means every neuron in any layer talks to every neuron in each layer before and after it.</a:t>
            </a:r>
          </a:p>
        </p:txBody>
      </p:sp>
      <p:pic>
        <p:nvPicPr>
          <p:cNvPr id="58" name="Picture 57" descr="A map of the world&#10;&#10;AI-generated content may be incorrect.">
            <a:extLst>
              <a:ext uri="{FF2B5EF4-FFF2-40B4-BE49-F238E27FC236}">
                <a16:creationId xmlns:a16="http://schemas.microsoft.com/office/drawing/2014/main" id="{7292B399-4E99-B2B0-447C-E78E106D4EFB}"/>
              </a:ext>
            </a:extLst>
          </p:cNvPr>
          <p:cNvPicPr>
            <a:picLocks noChangeAspect="1"/>
          </p:cNvPicPr>
          <p:nvPr/>
        </p:nvPicPr>
        <p:blipFill>
          <a:blip r:embed="rId18"/>
          <a:stretch>
            <a:fillRect/>
          </a:stretch>
        </p:blipFill>
        <p:spPr>
          <a:xfrm>
            <a:off x="1424535" y="1495668"/>
            <a:ext cx="6294930" cy="4422422"/>
          </a:xfrm>
          <a:prstGeom prst="rect">
            <a:avLst/>
          </a:prstGeom>
        </p:spPr>
      </p:pic>
      <p:cxnSp>
        <p:nvCxnSpPr>
          <p:cNvPr id="60" name="Straight Arrow Connector 59">
            <a:extLst>
              <a:ext uri="{FF2B5EF4-FFF2-40B4-BE49-F238E27FC236}">
                <a16:creationId xmlns:a16="http://schemas.microsoft.com/office/drawing/2014/main" id="{9F974BE5-05B0-B344-00A3-0FBC760C29AC}"/>
              </a:ext>
            </a:extLst>
          </p:cNvPr>
          <p:cNvCxnSpPr/>
          <p:nvPr/>
        </p:nvCxnSpPr>
        <p:spPr>
          <a:xfrm flipV="1">
            <a:off x="964257" y="2681696"/>
            <a:ext cx="1517686" cy="80554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ADCDB216-A0B1-78AA-B02D-8BCA783311AF}"/>
              </a:ext>
            </a:extLst>
          </p:cNvPr>
          <p:cNvCxnSpPr>
            <a:cxnSpLocks/>
          </p:cNvCxnSpPr>
          <p:nvPr/>
        </p:nvCxnSpPr>
        <p:spPr>
          <a:xfrm flipH="1" flipV="1">
            <a:off x="7008913" y="3976743"/>
            <a:ext cx="1211733" cy="44109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F3D55CFA-6BB9-71D9-AAB1-3DC4BE519635}"/>
              </a:ext>
            </a:extLst>
          </p:cNvPr>
          <p:cNvSpPr txBox="1"/>
          <p:nvPr/>
        </p:nvSpPr>
        <p:spPr>
          <a:xfrm>
            <a:off x="101716" y="3827956"/>
            <a:ext cx="1148586" cy="923330"/>
          </a:xfrm>
          <a:prstGeom prst="rect">
            <a:avLst/>
          </a:prstGeom>
          <a:noFill/>
        </p:spPr>
        <p:txBody>
          <a:bodyPr wrap="square">
            <a:spAutoFit/>
          </a:bodyPr>
          <a:lstStyle/>
          <a:p>
            <a:r>
              <a:rPr lang="en-US" dirty="0">
                <a:solidFill>
                  <a:schemeClr val="bg1">
                    <a:lumMod val="95000"/>
                  </a:schemeClr>
                </a:solidFill>
                <a:latin typeface="Calibri" panose="020F0502020204030204" pitchFamily="34" charset="0"/>
                <a:cs typeface="Calibri" panose="020F0502020204030204" pitchFamily="34" charset="0"/>
              </a:rPr>
              <a:t>Do dynamics here…</a:t>
            </a:r>
            <a:endParaRPr lang="en-US" dirty="0"/>
          </a:p>
        </p:txBody>
      </p:sp>
      <p:sp>
        <p:nvSpPr>
          <p:cNvPr id="65" name="TextBox 64">
            <a:extLst>
              <a:ext uri="{FF2B5EF4-FFF2-40B4-BE49-F238E27FC236}">
                <a16:creationId xmlns:a16="http://schemas.microsoft.com/office/drawing/2014/main" id="{68CA9665-DF4C-5321-A570-D957AE01BECA}"/>
              </a:ext>
            </a:extLst>
          </p:cNvPr>
          <p:cNvSpPr txBox="1"/>
          <p:nvPr/>
        </p:nvSpPr>
        <p:spPr>
          <a:xfrm>
            <a:off x="7909950" y="4529901"/>
            <a:ext cx="1335766" cy="1200329"/>
          </a:xfrm>
          <a:prstGeom prst="rect">
            <a:avLst/>
          </a:prstGeom>
          <a:noFill/>
        </p:spPr>
        <p:txBody>
          <a:bodyPr wrap="square">
            <a:spAutoFit/>
          </a:bodyPr>
          <a:lstStyle/>
          <a:p>
            <a:r>
              <a:rPr lang="en-US" dirty="0">
                <a:solidFill>
                  <a:schemeClr val="bg1">
                    <a:lumMod val="95000"/>
                  </a:schemeClr>
                </a:solidFill>
                <a:latin typeface="Calibri" panose="020F0502020204030204" pitchFamily="34" charset="0"/>
                <a:cs typeface="Calibri" panose="020F0502020204030204" pitchFamily="34" charset="0"/>
              </a:rPr>
              <a:t>…impact the forecast here 6 hours later?</a:t>
            </a:r>
            <a:endParaRPr lang="en-US" dirty="0"/>
          </a:p>
        </p:txBody>
      </p:sp>
      <p:sp>
        <p:nvSpPr>
          <p:cNvPr id="67" name="TextBox 66">
            <a:extLst>
              <a:ext uri="{FF2B5EF4-FFF2-40B4-BE49-F238E27FC236}">
                <a16:creationId xmlns:a16="http://schemas.microsoft.com/office/drawing/2014/main" id="{4D2E0248-19AF-87BF-C2BC-50E3FDC50758}"/>
              </a:ext>
            </a:extLst>
          </p:cNvPr>
          <p:cNvSpPr txBox="1"/>
          <p:nvPr/>
        </p:nvSpPr>
        <p:spPr>
          <a:xfrm>
            <a:off x="509495" y="6079837"/>
            <a:ext cx="7863459" cy="646331"/>
          </a:xfrm>
          <a:prstGeom prst="rect">
            <a:avLst/>
          </a:prstGeom>
          <a:noFill/>
        </p:spPr>
        <p:txBody>
          <a:bodyPr wrap="square">
            <a:spAutoFit/>
          </a:bodyPr>
          <a:lstStyle/>
          <a:p>
            <a:r>
              <a:rPr lang="en-US" i="1" dirty="0">
                <a:solidFill>
                  <a:schemeClr val="bg1">
                    <a:lumMod val="95000"/>
                  </a:schemeClr>
                </a:solidFill>
                <a:latin typeface="Calibri" panose="020F0502020204030204" pitchFamily="34" charset="0"/>
                <a:cs typeface="Calibri" panose="020F0502020204030204" pitchFamily="34" charset="0"/>
              </a:rPr>
              <a:t>Imagine every variable at every grid point in a discretized model is a neuron. Using a FCNN would be nonsensical.</a:t>
            </a:r>
            <a:endParaRPr lang="en-US" i="1" dirty="0"/>
          </a:p>
        </p:txBody>
      </p:sp>
    </p:spTree>
    <p:extLst>
      <p:ext uri="{BB962C8B-B14F-4D97-AF65-F5344CB8AC3E}">
        <p14:creationId xmlns:p14="http://schemas.microsoft.com/office/powerpoint/2010/main" val="1673331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D000FE-C063-C71C-246F-E669D7314F91}"/>
              </a:ext>
            </a:extLst>
          </p:cNvPr>
          <p:cNvSpPr txBox="1"/>
          <p:nvPr/>
        </p:nvSpPr>
        <p:spPr>
          <a:xfrm>
            <a:off x="170296" y="318946"/>
            <a:ext cx="7487804" cy="1477328"/>
          </a:xfrm>
          <a:prstGeom prst="rect">
            <a:avLst/>
          </a:prstGeom>
          <a:noFill/>
        </p:spPr>
        <p:txBody>
          <a:bodyPr wrap="square">
            <a:spAutoFit/>
          </a:bodyPr>
          <a:lstStyle/>
          <a:p>
            <a:r>
              <a:rPr lang="en-US" dirty="0">
                <a:solidFill>
                  <a:schemeClr val="bg1">
                    <a:lumMod val="95000"/>
                  </a:schemeClr>
                </a:solidFill>
                <a:latin typeface="Calibri" panose="020F0502020204030204" pitchFamily="34" charset="0"/>
                <a:cs typeface="Calibri" panose="020F0502020204030204" pitchFamily="34" charset="0"/>
              </a:rPr>
              <a:t>Convolutional neural networks (CNNs) take advantage of </a:t>
            </a:r>
            <a:r>
              <a:rPr lang="en-US" i="1" dirty="0">
                <a:solidFill>
                  <a:schemeClr val="bg1">
                    <a:lumMod val="95000"/>
                  </a:schemeClr>
                </a:solidFill>
                <a:latin typeface="Calibri" panose="020F0502020204030204" pitchFamily="34" charset="0"/>
                <a:cs typeface="Calibri" panose="020F0502020204030204" pitchFamily="34" charset="0"/>
              </a:rPr>
              <a:t>spatial</a:t>
            </a:r>
            <a:r>
              <a:rPr lang="en-US" dirty="0">
                <a:solidFill>
                  <a:schemeClr val="bg1">
                    <a:lumMod val="95000"/>
                  </a:schemeClr>
                </a:solidFill>
                <a:latin typeface="Calibri" panose="020F0502020204030204" pitchFamily="34" charset="0"/>
                <a:cs typeface="Calibri" panose="020F0502020204030204" pitchFamily="34" charset="0"/>
              </a:rPr>
              <a:t> information.</a:t>
            </a:r>
          </a:p>
          <a:p>
            <a:endParaRPr lang="en-US" dirty="0">
              <a:solidFill>
                <a:schemeClr val="bg1">
                  <a:lumMod val="95000"/>
                </a:schemeClr>
              </a:solidFill>
              <a:latin typeface="Calibri" panose="020F0502020204030204" pitchFamily="34" charset="0"/>
              <a:cs typeface="Calibri" panose="020F0502020204030204" pitchFamily="34" charset="0"/>
            </a:endParaRPr>
          </a:p>
          <a:p>
            <a:r>
              <a:rPr lang="en-US" dirty="0">
                <a:solidFill>
                  <a:schemeClr val="bg1">
                    <a:lumMod val="95000"/>
                  </a:schemeClr>
                </a:solidFill>
              </a:rPr>
              <a:t>Interactive CNN Visualization: </a:t>
            </a:r>
            <a:r>
              <a:rPr lang="en-US" dirty="0">
                <a:solidFill>
                  <a:schemeClr val="bg1">
                    <a:lumMod val="95000"/>
                  </a:schemeClr>
                </a:solidFill>
                <a:hlinkClick r:id="rId2"/>
              </a:rPr>
              <a:t>https://poloclub.github.io/cnn-explainer/</a:t>
            </a:r>
            <a:endParaRPr lang="en-US" dirty="0">
              <a:solidFill>
                <a:schemeClr val="bg1">
                  <a:lumMod val="95000"/>
                </a:schemeClr>
              </a:solidFill>
            </a:endParaRPr>
          </a:p>
          <a:p>
            <a:endParaRPr lang="en-US" dirty="0">
              <a:solidFill>
                <a:schemeClr val="bg1">
                  <a:lumMod val="95000"/>
                </a:schemeClr>
              </a:solidFill>
            </a:endParaRPr>
          </a:p>
          <a:p>
            <a:endParaRPr lang="en-US" dirty="0">
              <a:solidFill>
                <a:schemeClr val="bg1">
                  <a:lumMod val="95000"/>
                </a:schemeClr>
              </a:solidFill>
            </a:endParaRPr>
          </a:p>
        </p:txBody>
      </p:sp>
      <p:sp>
        <p:nvSpPr>
          <p:cNvPr id="12" name="Right Arrow 11">
            <a:extLst>
              <a:ext uri="{FF2B5EF4-FFF2-40B4-BE49-F238E27FC236}">
                <a16:creationId xmlns:a16="http://schemas.microsoft.com/office/drawing/2014/main" id="{E9172941-54BC-E32D-1432-DCDE02A4877D}"/>
              </a:ext>
            </a:extLst>
          </p:cNvPr>
          <p:cNvSpPr/>
          <p:nvPr/>
        </p:nvSpPr>
        <p:spPr>
          <a:xfrm>
            <a:off x="3735977" y="3595771"/>
            <a:ext cx="1672046" cy="684849"/>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9426417-F0EB-5052-056A-09079BC15357}"/>
              </a:ext>
            </a:extLst>
          </p:cNvPr>
          <p:cNvSpPr txBox="1"/>
          <p:nvPr/>
        </p:nvSpPr>
        <p:spPr>
          <a:xfrm>
            <a:off x="961789" y="6169722"/>
            <a:ext cx="1767747" cy="646331"/>
          </a:xfrm>
          <a:prstGeom prst="rect">
            <a:avLst/>
          </a:prstGeom>
          <a:no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Inputs (examples shown) </a:t>
            </a:r>
          </a:p>
        </p:txBody>
      </p:sp>
      <p:sp>
        <p:nvSpPr>
          <p:cNvPr id="22" name="TextBox 21">
            <a:extLst>
              <a:ext uri="{FF2B5EF4-FFF2-40B4-BE49-F238E27FC236}">
                <a16:creationId xmlns:a16="http://schemas.microsoft.com/office/drawing/2014/main" id="{44976ED5-5187-48E3-EF6F-A23046AEDD5D}"/>
              </a:ext>
            </a:extLst>
          </p:cNvPr>
          <p:cNvSpPr txBox="1"/>
          <p:nvPr/>
        </p:nvSpPr>
        <p:spPr>
          <a:xfrm>
            <a:off x="5882547" y="6080436"/>
            <a:ext cx="2664823" cy="646331"/>
          </a:xfrm>
          <a:prstGeom prst="rect">
            <a:avLst/>
          </a:prstGeom>
          <a:no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Outputs (could be same as or different than inputs)</a:t>
            </a:r>
          </a:p>
        </p:txBody>
      </p:sp>
      <p:sp>
        <p:nvSpPr>
          <p:cNvPr id="33" name="TextBox 32">
            <a:extLst>
              <a:ext uri="{FF2B5EF4-FFF2-40B4-BE49-F238E27FC236}">
                <a16:creationId xmlns:a16="http://schemas.microsoft.com/office/drawing/2014/main" id="{31ABD784-C285-A245-A59F-62D9DCCD98A1}"/>
              </a:ext>
            </a:extLst>
          </p:cNvPr>
          <p:cNvSpPr txBox="1"/>
          <p:nvPr/>
        </p:nvSpPr>
        <p:spPr>
          <a:xfrm>
            <a:off x="3726880" y="2705060"/>
            <a:ext cx="1553378" cy="923330"/>
          </a:xfrm>
          <a:prstGeom prst="rect">
            <a:avLst/>
          </a:prstGeom>
          <a:noFill/>
        </p:spPr>
        <p:txBody>
          <a:bodyPr wrap="square" rtlCol="0">
            <a:spAutoFit/>
          </a:bodyPr>
          <a:lstStyle/>
          <a:p>
            <a:r>
              <a:rPr lang="en-US" dirty="0">
                <a:solidFill>
                  <a:schemeClr val="bg1"/>
                </a:solidFill>
              </a:rPr>
              <a:t>Convert 2D inputs into 2D outputs</a:t>
            </a:r>
          </a:p>
        </p:txBody>
      </p:sp>
      <p:grpSp>
        <p:nvGrpSpPr>
          <p:cNvPr id="40" name="Group 39">
            <a:extLst>
              <a:ext uri="{FF2B5EF4-FFF2-40B4-BE49-F238E27FC236}">
                <a16:creationId xmlns:a16="http://schemas.microsoft.com/office/drawing/2014/main" id="{B4DA22F7-9615-8252-E44B-8E6211BF34D0}"/>
              </a:ext>
            </a:extLst>
          </p:cNvPr>
          <p:cNvGrpSpPr/>
          <p:nvPr/>
        </p:nvGrpSpPr>
        <p:grpSpPr>
          <a:xfrm>
            <a:off x="988223" y="1537747"/>
            <a:ext cx="1828804" cy="4181286"/>
            <a:chOff x="2909686" y="1558633"/>
            <a:chExt cx="1828804" cy="4181286"/>
          </a:xfrm>
        </p:grpSpPr>
        <p:grpSp>
          <p:nvGrpSpPr>
            <p:cNvPr id="2" name="Group 1">
              <a:extLst>
                <a:ext uri="{FF2B5EF4-FFF2-40B4-BE49-F238E27FC236}">
                  <a16:creationId xmlns:a16="http://schemas.microsoft.com/office/drawing/2014/main" id="{7B3879D2-659C-BBA0-11B5-DFBFE15785E3}"/>
                </a:ext>
              </a:extLst>
            </p:cNvPr>
            <p:cNvGrpSpPr/>
            <p:nvPr/>
          </p:nvGrpSpPr>
          <p:grpSpPr>
            <a:xfrm>
              <a:off x="2909686" y="1558633"/>
              <a:ext cx="1828804" cy="4181286"/>
              <a:chOff x="1094541" y="1719660"/>
              <a:chExt cx="1828804" cy="4181286"/>
            </a:xfrm>
          </p:grpSpPr>
          <p:sp>
            <p:nvSpPr>
              <p:cNvPr id="3" name="Rectangle 2">
                <a:extLst>
                  <a:ext uri="{FF2B5EF4-FFF2-40B4-BE49-F238E27FC236}">
                    <a16:creationId xmlns:a16="http://schemas.microsoft.com/office/drawing/2014/main" id="{8C8B335F-3756-F995-B03C-7491406FF6A7}"/>
                  </a:ext>
                </a:extLst>
              </p:cNvPr>
              <p:cNvSpPr/>
              <p:nvPr/>
            </p:nvSpPr>
            <p:spPr>
              <a:xfrm rot="20600687">
                <a:off x="1094544" y="4072146"/>
                <a:ext cx="1828800" cy="1828800"/>
              </a:xfrm>
              <a:prstGeom prst="rect">
                <a:avLst/>
              </a:prstGeom>
              <a:solidFill>
                <a:srgbClr val="FFC000"/>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2B605EE-C73F-D016-B3A7-1693ECA94586}"/>
                  </a:ext>
                </a:extLst>
              </p:cNvPr>
              <p:cNvSpPr/>
              <p:nvPr/>
            </p:nvSpPr>
            <p:spPr>
              <a:xfrm rot="20600687">
                <a:off x="1094544" y="3647400"/>
                <a:ext cx="1828800" cy="1828800"/>
              </a:xfrm>
              <a:prstGeom prst="rect">
                <a:avLst/>
              </a:prstGeom>
              <a:solidFill>
                <a:schemeClr val="accent5">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15BE9A-7257-980D-6A5B-381D95191A18}"/>
                  </a:ext>
                </a:extLst>
              </p:cNvPr>
              <p:cNvSpPr/>
              <p:nvPr/>
            </p:nvSpPr>
            <p:spPr>
              <a:xfrm rot="20600687">
                <a:off x="1094545" y="3222653"/>
                <a:ext cx="1828800" cy="1828800"/>
              </a:xfrm>
              <a:prstGeom prst="rect">
                <a:avLst/>
              </a:prstGeom>
              <a:solidFill>
                <a:schemeClr val="accent3">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ED2F553-860A-567D-C334-844D1CC6DCD8}"/>
                  </a:ext>
                </a:extLst>
              </p:cNvPr>
              <p:cNvSpPr/>
              <p:nvPr/>
            </p:nvSpPr>
            <p:spPr>
              <a:xfrm rot="20600687">
                <a:off x="1094543" y="2721656"/>
                <a:ext cx="1828800" cy="1828800"/>
              </a:xfrm>
              <a:prstGeom prst="rect">
                <a:avLst/>
              </a:prstGeom>
              <a:solidFill>
                <a:schemeClr val="accent2">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CD50CDA-B8A4-02DF-0DFA-5DD8A631F537}"/>
                  </a:ext>
                </a:extLst>
              </p:cNvPr>
              <p:cNvSpPr/>
              <p:nvPr/>
            </p:nvSpPr>
            <p:spPr>
              <a:xfrm rot="20600687">
                <a:off x="1094541" y="2220658"/>
                <a:ext cx="1828800" cy="1828800"/>
              </a:xfrm>
              <a:prstGeom prst="rect">
                <a:avLst/>
              </a:prstGeom>
              <a:solidFill>
                <a:schemeClr val="tx2">
                  <a:lumMod val="25000"/>
                  <a:lumOff val="75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A051497-FEC5-4ACF-842F-92576D5381A0}"/>
                  </a:ext>
                </a:extLst>
              </p:cNvPr>
              <p:cNvSpPr/>
              <p:nvPr/>
            </p:nvSpPr>
            <p:spPr>
              <a:xfrm rot="20600687">
                <a:off x="1094541" y="1719660"/>
                <a:ext cx="1828800" cy="1828800"/>
              </a:xfrm>
              <a:prstGeom prst="rect">
                <a:avLst/>
              </a:prstGeom>
              <a:solidFill>
                <a:schemeClr val="bg1">
                  <a:lumMod val="75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A64F5CCD-7658-84F0-E46A-87B7CA99F644}"/>
                </a:ext>
              </a:extLst>
            </p:cNvPr>
            <p:cNvSpPr txBox="1"/>
            <p:nvPr/>
          </p:nvSpPr>
          <p:spPr>
            <a:xfrm>
              <a:off x="3707741" y="2368032"/>
              <a:ext cx="548548" cy="369332"/>
            </a:xfrm>
            <a:prstGeom prst="rect">
              <a:avLst/>
            </a:prstGeom>
            <a:noFill/>
          </p:spPr>
          <p:txBody>
            <a:bodyPr wrap="none" rtlCol="0">
              <a:spAutoFit/>
            </a:bodyPr>
            <a:lstStyle/>
            <a:p>
              <a:r>
                <a:rPr lang="en-US" i="1" dirty="0"/>
                <a:t>Z</a:t>
              </a:r>
              <a:r>
                <a:rPr lang="en-US" i="1" baseline="-25000" dirty="0"/>
                <a:t>500</a:t>
              </a:r>
            </a:p>
          </p:txBody>
        </p:sp>
        <p:sp>
          <p:nvSpPr>
            <p:cNvPr id="35" name="TextBox 34">
              <a:extLst>
                <a:ext uri="{FF2B5EF4-FFF2-40B4-BE49-F238E27FC236}">
                  <a16:creationId xmlns:a16="http://schemas.microsoft.com/office/drawing/2014/main" id="{C56BF5A0-31E0-364C-672A-1A19E149FA79}"/>
                </a:ext>
              </a:extLst>
            </p:cNvPr>
            <p:cNvSpPr txBox="1"/>
            <p:nvPr/>
          </p:nvSpPr>
          <p:spPr>
            <a:xfrm>
              <a:off x="3707741" y="2902951"/>
              <a:ext cx="546945" cy="369332"/>
            </a:xfrm>
            <a:prstGeom prst="rect">
              <a:avLst/>
            </a:prstGeom>
            <a:noFill/>
          </p:spPr>
          <p:txBody>
            <a:bodyPr wrap="none" rtlCol="0">
              <a:spAutoFit/>
            </a:bodyPr>
            <a:lstStyle/>
            <a:p>
              <a:r>
                <a:rPr lang="en-US" i="1" dirty="0"/>
                <a:t>Z</a:t>
              </a:r>
              <a:r>
                <a:rPr lang="en-US" i="1" baseline="-25000" dirty="0"/>
                <a:t>200</a:t>
              </a:r>
            </a:p>
          </p:txBody>
        </p:sp>
        <p:sp>
          <p:nvSpPr>
            <p:cNvPr id="36" name="TextBox 35">
              <a:extLst>
                <a:ext uri="{FF2B5EF4-FFF2-40B4-BE49-F238E27FC236}">
                  <a16:creationId xmlns:a16="http://schemas.microsoft.com/office/drawing/2014/main" id="{2B0941E5-2259-B336-1FA9-1A641C062472}"/>
                </a:ext>
              </a:extLst>
            </p:cNvPr>
            <p:cNvSpPr txBox="1"/>
            <p:nvPr/>
          </p:nvSpPr>
          <p:spPr>
            <a:xfrm>
              <a:off x="3707741" y="3426483"/>
              <a:ext cx="546945" cy="369332"/>
            </a:xfrm>
            <a:prstGeom prst="rect">
              <a:avLst/>
            </a:prstGeom>
            <a:noFill/>
          </p:spPr>
          <p:txBody>
            <a:bodyPr wrap="none" rtlCol="0">
              <a:spAutoFit/>
            </a:bodyPr>
            <a:lstStyle/>
            <a:p>
              <a:r>
                <a:rPr lang="en-US" i="1" dirty="0"/>
                <a:t>Z</a:t>
              </a:r>
              <a:r>
                <a:rPr lang="en-US" i="1" baseline="-25000" dirty="0"/>
                <a:t>850</a:t>
              </a:r>
            </a:p>
          </p:txBody>
        </p:sp>
        <p:sp>
          <p:nvSpPr>
            <p:cNvPr id="37" name="TextBox 36">
              <a:extLst>
                <a:ext uri="{FF2B5EF4-FFF2-40B4-BE49-F238E27FC236}">
                  <a16:creationId xmlns:a16="http://schemas.microsoft.com/office/drawing/2014/main" id="{5DD3491A-05EF-6FE3-40AE-146D6621A841}"/>
                </a:ext>
              </a:extLst>
            </p:cNvPr>
            <p:cNvSpPr txBox="1"/>
            <p:nvPr/>
          </p:nvSpPr>
          <p:spPr>
            <a:xfrm>
              <a:off x="3707740" y="3904946"/>
              <a:ext cx="514308" cy="369332"/>
            </a:xfrm>
            <a:prstGeom prst="rect">
              <a:avLst/>
            </a:prstGeom>
            <a:noFill/>
          </p:spPr>
          <p:txBody>
            <a:bodyPr wrap="none" rtlCol="0">
              <a:spAutoFit/>
            </a:bodyPr>
            <a:lstStyle/>
            <a:p>
              <a:r>
                <a:rPr lang="en-US" i="1" dirty="0" err="1"/>
                <a:t>P</a:t>
              </a:r>
              <a:r>
                <a:rPr lang="en-US" i="1" baseline="-25000" dirty="0" err="1"/>
                <a:t>sfc</a:t>
              </a:r>
              <a:endParaRPr lang="en-US" i="1" baseline="-25000" dirty="0"/>
            </a:p>
          </p:txBody>
        </p:sp>
        <p:sp>
          <p:nvSpPr>
            <p:cNvPr id="38" name="TextBox 37">
              <a:extLst>
                <a:ext uri="{FF2B5EF4-FFF2-40B4-BE49-F238E27FC236}">
                  <a16:creationId xmlns:a16="http://schemas.microsoft.com/office/drawing/2014/main" id="{35F60E8D-7E7F-628B-4B57-9BC57500E29A}"/>
                </a:ext>
              </a:extLst>
            </p:cNvPr>
            <p:cNvSpPr txBox="1"/>
            <p:nvPr/>
          </p:nvSpPr>
          <p:spPr>
            <a:xfrm>
              <a:off x="3713165" y="4329692"/>
              <a:ext cx="508473" cy="369332"/>
            </a:xfrm>
            <a:prstGeom prst="rect">
              <a:avLst/>
            </a:prstGeom>
            <a:noFill/>
          </p:spPr>
          <p:txBody>
            <a:bodyPr wrap="none" rtlCol="0">
              <a:spAutoFit/>
            </a:bodyPr>
            <a:lstStyle/>
            <a:p>
              <a:r>
                <a:rPr lang="en-US" i="1" dirty="0"/>
                <a:t>T</a:t>
              </a:r>
              <a:r>
                <a:rPr lang="en-US" i="1" baseline="-25000" dirty="0"/>
                <a:t>2m</a:t>
              </a:r>
            </a:p>
          </p:txBody>
        </p:sp>
        <p:sp>
          <p:nvSpPr>
            <p:cNvPr id="39" name="TextBox 38">
              <a:extLst>
                <a:ext uri="{FF2B5EF4-FFF2-40B4-BE49-F238E27FC236}">
                  <a16:creationId xmlns:a16="http://schemas.microsoft.com/office/drawing/2014/main" id="{3A9B6D45-1CC5-6689-1BD3-B5A9106E6A73}"/>
                </a:ext>
              </a:extLst>
            </p:cNvPr>
            <p:cNvSpPr txBox="1"/>
            <p:nvPr/>
          </p:nvSpPr>
          <p:spPr>
            <a:xfrm>
              <a:off x="3713165" y="4747266"/>
              <a:ext cx="527709" cy="369332"/>
            </a:xfrm>
            <a:prstGeom prst="rect">
              <a:avLst/>
            </a:prstGeom>
            <a:noFill/>
          </p:spPr>
          <p:txBody>
            <a:bodyPr wrap="none" rtlCol="0">
              <a:spAutoFit/>
            </a:bodyPr>
            <a:lstStyle/>
            <a:p>
              <a:r>
                <a:rPr lang="en-US" i="1" dirty="0"/>
                <a:t>q</a:t>
              </a:r>
              <a:r>
                <a:rPr lang="en-US" i="1" baseline="-25000" dirty="0"/>
                <a:t>2m</a:t>
              </a:r>
            </a:p>
          </p:txBody>
        </p:sp>
      </p:grpSp>
      <p:grpSp>
        <p:nvGrpSpPr>
          <p:cNvPr id="41" name="Group 40">
            <a:extLst>
              <a:ext uri="{FF2B5EF4-FFF2-40B4-BE49-F238E27FC236}">
                <a16:creationId xmlns:a16="http://schemas.microsoft.com/office/drawing/2014/main" id="{A79F030A-6825-237B-02AF-1EBD6FDC00EF}"/>
              </a:ext>
            </a:extLst>
          </p:cNvPr>
          <p:cNvGrpSpPr/>
          <p:nvPr/>
        </p:nvGrpSpPr>
        <p:grpSpPr>
          <a:xfrm>
            <a:off x="6135157" y="2512941"/>
            <a:ext cx="1865874" cy="3086422"/>
            <a:chOff x="2872616" y="2653497"/>
            <a:chExt cx="1865874" cy="3086422"/>
          </a:xfrm>
        </p:grpSpPr>
        <p:grpSp>
          <p:nvGrpSpPr>
            <p:cNvPr id="42" name="Group 41">
              <a:extLst>
                <a:ext uri="{FF2B5EF4-FFF2-40B4-BE49-F238E27FC236}">
                  <a16:creationId xmlns:a16="http://schemas.microsoft.com/office/drawing/2014/main" id="{E7ADAFCF-0438-B58D-8435-EDD8A701C262}"/>
                </a:ext>
              </a:extLst>
            </p:cNvPr>
            <p:cNvGrpSpPr/>
            <p:nvPr/>
          </p:nvGrpSpPr>
          <p:grpSpPr>
            <a:xfrm>
              <a:off x="2872616" y="2653497"/>
              <a:ext cx="1865874" cy="3086422"/>
              <a:chOff x="1057471" y="2814524"/>
              <a:chExt cx="1865874" cy="3086422"/>
            </a:xfrm>
          </p:grpSpPr>
          <p:sp>
            <p:nvSpPr>
              <p:cNvPr id="49" name="Rectangle 48">
                <a:extLst>
                  <a:ext uri="{FF2B5EF4-FFF2-40B4-BE49-F238E27FC236}">
                    <a16:creationId xmlns:a16="http://schemas.microsoft.com/office/drawing/2014/main" id="{69AF6728-B6D2-9343-183C-162FDEC786D0}"/>
                  </a:ext>
                </a:extLst>
              </p:cNvPr>
              <p:cNvSpPr/>
              <p:nvPr/>
            </p:nvSpPr>
            <p:spPr>
              <a:xfrm rot="20600687">
                <a:off x="1094544" y="4072146"/>
                <a:ext cx="1828800" cy="1828800"/>
              </a:xfrm>
              <a:prstGeom prst="rect">
                <a:avLst/>
              </a:prstGeom>
              <a:solidFill>
                <a:srgbClr val="E99A4F"/>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AEDB91D-D8EB-CECD-95FE-97B1C2A7C732}"/>
                  </a:ext>
                </a:extLst>
              </p:cNvPr>
              <p:cNvSpPr/>
              <p:nvPr/>
            </p:nvSpPr>
            <p:spPr>
              <a:xfrm rot="20600687">
                <a:off x="1094544" y="3647400"/>
                <a:ext cx="1828800" cy="1828800"/>
              </a:xfrm>
              <a:prstGeom prst="rect">
                <a:avLst/>
              </a:prstGeom>
              <a:solidFill>
                <a:schemeClr val="accent5">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D1A38C3-BFF9-0C2B-76BC-214417546EC8}"/>
                  </a:ext>
                </a:extLst>
              </p:cNvPr>
              <p:cNvSpPr/>
              <p:nvPr/>
            </p:nvSpPr>
            <p:spPr>
              <a:xfrm rot="20600687">
                <a:off x="1094545" y="3222653"/>
                <a:ext cx="1828800" cy="1828800"/>
              </a:xfrm>
              <a:prstGeom prst="rect">
                <a:avLst/>
              </a:prstGeom>
              <a:solidFill>
                <a:schemeClr val="accent3">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8E90EC6-25B1-DC57-F660-FB01CDB32C38}"/>
                  </a:ext>
                </a:extLst>
              </p:cNvPr>
              <p:cNvSpPr/>
              <p:nvPr/>
            </p:nvSpPr>
            <p:spPr>
              <a:xfrm rot="20600687">
                <a:off x="1057471" y="2814524"/>
                <a:ext cx="1828800" cy="1828800"/>
              </a:xfrm>
              <a:prstGeom prst="rect">
                <a:avLst/>
              </a:prstGeom>
              <a:solidFill>
                <a:schemeClr val="bg1">
                  <a:lumMod val="75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FEC3563B-6DD4-8092-DD64-1C1AB618D75E}"/>
                </a:ext>
              </a:extLst>
            </p:cNvPr>
            <p:cNvSpPr txBox="1"/>
            <p:nvPr/>
          </p:nvSpPr>
          <p:spPr>
            <a:xfrm>
              <a:off x="3670671" y="3462896"/>
              <a:ext cx="548548" cy="369332"/>
            </a:xfrm>
            <a:prstGeom prst="rect">
              <a:avLst/>
            </a:prstGeom>
            <a:noFill/>
          </p:spPr>
          <p:txBody>
            <a:bodyPr wrap="none" rtlCol="0">
              <a:spAutoFit/>
            </a:bodyPr>
            <a:lstStyle/>
            <a:p>
              <a:r>
                <a:rPr lang="en-US" i="1" dirty="0"/>
                <a:t>Z</a:t>
              </a:r>
              <a:r>
                <a:rPr lang="en-US" i="1" baseline="-25000" dirty="0"/>
                <a:t>500</a:t>
              </a:r>
            </a:p>
          </p:txBody>
        </p:sp>
        <p:sp>
          <p:nvSpPr>
            <p:cNvPr id="46" name="TextBox 45">
              <a:extLst>
                <a:ext uri="{FF2B5EF4-FFF2-40B4-BE49-F238E27FC236}">
                  <a16:creationId xmlns:a16="http://schemas.microsoft.com/office/drawing/2014/main" id="{21F35B8A-62F7-A999-42CD-2F942E0886B3}"/>
                </a:ext>
              </a:extLst>
            </p:cNvPr>
            <p:cNvSpPr txBox="1"/>
            <p:nvPr/>
          </p:nvSpPr>
          <p:spPr>
            <a:xfrm>
              <a:off x="3707740" y="3904946"/>
              <a:ext cx="514308" cy="369332"/>
            </a:xfrm>
            <a:prstGeom prst="rect">
              <a:avLst/>
            </a:prstGeom>
            <a:noFill/>
          </p:spPr>
          <p:txBody>
            <a:bodyPr wrap="none" rtlCol="0">
              <a:spAutoFit/>
            </a:bodyPr>
            <a:lstStyle/>
            <a:p>
              <a:r>
                <a:rPr lang="en-US" i="1" dirty="0" err="1"/>
                <a:t>P</a:t>
              </a:r>
              <a:r>
                <a:rPr lang="en-US" i="1" baseline="-25000" dirty="0" err="1"/>
                <a:t>sfc</a:t>
              </a:r>
              <a:endParaRPr lang="en-US" i="1" baseline="-25000" dirty="0"/>
            </a:p>
          </p:txBody>
        </p:sp>
        <p:sp>
          <p:nvSpPr>
            <p:cNvPr id="47" name="TextBox 46">
              <a:extLst>
                <a:ext uri="{FF2B5EF4-FFF2-40B4-BE49-F238E27FC236}">
                  <a16:creationId xmlns:a16="http://schemas.microsoft.com/office/drawing/2014/main" id="{EC0841E5-3E21-0732-50CE-5E43A9FFBCE5}"/>
                </a:ext>
              </a:extLst>
            </p:cNvPr>
            <p:cNvSpPr txBox="1"/>
            <p:nvPr/>
          </p:nvSpPr>
          <p:spPr>
            <a:xfrm>
              <a:off x="3713165" y="4329692"/>
              <a:ext cx="508473" cy="369332"/>
            </a:xfrm>
            <a:prstGeom prst="rect">
              <a:avLst/>
            </a:prstGeom>
            <a:noFill/>
          </p:spPr>
          <p:txBody>
            <a:bodyPr wrap="none" rtlCol="0">
              <a:spAutoFit/>
            </a:bodyPr>
            <a:lstStyle/>
            <a:p>
              <a:r>
                <a:rPr lang="en-US" i="1" dirty="0"/>
                <a:t>T</a:t>
              </a:r>
              <a:r>
                <a:rPr lang="en-US" i="1" baseline="-25000" dirty="0"/>
                <a:t>2m</a:t>
              </a:r>
            </a:p>
          </p:txBody>
        </p:sp>
        <p:sp>
          <p:nvSpPr>
            <p:cNvPr id="48" name="TextBox 47">
              <a:extLst>
                <a:ext uri="{FF2B5EF4-FFF2-40B4-BE49-F238E27FC236}">
                  <a16:creationId xmlns:a16="http://schemas.microsoft.com/office/drawing/2014/main" id="{FCE76A57-EBD0-99F5-F889-58251BFD95C5}"/>
                </a:ext>
              </a:extLst>
            </p:cNvPr>
            <p:cNvSpPr txBox="1"/>
            <p:nvPr/>
          </p:nvSpPr>
          <p:spPr>
            <a:xfrm>
              <a:off x="3553676" y="4747266"/>
              <a:ext cx="819070" cy="369332"/>
            </a:xfrm>
            <a:prstGeom prst="rect">
              <a:avLst/>
            </a:prstGeom>
            <a:noFill/>
          </p:spPr>
          <p:txBody>
            <a:bodyPr wrap="none" rtlCol="0">
              <a:spAutoFit/>
            </a:bodyPr>
            <a:lstStyle/>
            <a:p>
              <a:r>
                <a:rPr lang="en-US" i="1" dirty="0" err="1"/>
                <a:t>Precip</a:t>
              </a:r>
              <a:endParaRPr lang="en-US" i="1" baseline="-25000" dirty="0"/>
            </a:p>
          </p:txBody>
        </p:sp>
      </p:grpSp>
    </p:spTree>
    <p:extLst>
      <p:ext uri="{BB962C8B-B14F-4D97-AF65-F5344CB8AC3E}">
        <p14:creationId xmlns:p14="http://schemas.microsoft.com/office/powerpoint/2010/main" val="78802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diagram of a storm&#10;&#10;AI-generated content may be incorrect.">
            <a:extLst>
              <a:ext uri="{FF2B5EF4-FFF2-40B4-BE49-F238E27FC236}">
                <a16:creationId xmlns:a16="http://schemas.microsoft.com/office/drawing/2014/main" id="{C19A16FA-223B-8494-650A-30A8B3BA2F8A}"/>
              </a:ext>
            </a:extLst>
          </p:cNvPr>
          <p:cNvPicPr>
            <a:picLocks noChangeAspect="1"/>
          </p:cNvPicPr>
          <p:nvPr/>
        </p:nvPicPr>
        <p:blipFill>
          <a:blip r:embed="rId2"/>
          <a:stretch>
            <a:fillRect/>
          </a:stretch>
        </p:blipFill>
        <p:spPr>
          <a:xfrm>
            <a:off x="685800" y="1595697"/>
            <a:ext cx="7772400" cy="4239490"/>
          </a:xfrm>
          <a:prstGeom prst="rect">
            <a:avLst/>
          </a:prstGeom>
          <a:solidFill>
            <a:schemeClr val="tx1"/>
          </a:solidFill>
        </p:spPr>
      </p:pic>
      <p:sp>
        <p:nvSpPr>
          <p:cNvPr id="5" name="TextBox 4">
            <a:extLst>
              <a:ext uri="{FF2B5EF4-FFF2-40B4-BE49-F238E27FC236}">
                <a16:creationId xmlns:a16="http://schemas.microsoft.com/office/drawing/2014/main" id="{9840AFD8-70F0-EB20-13C9-A2F2C26ACFE9}"/>
              </a:ext>
            </a:extLst>
          </p:cNvPr>
          <p:cNvSpPr txBox="1"/>
          <p:nvPr/>
        </p:nvSpPr>
        <p:spPr>
          <a:xfrm>
            <a:off x="685800" y="261796"/>
            <a:ext cx="7487804" cy="1200329"/>
          </a:xfrm>
          <a:prstGeom prst="rect">
            <a:avLst/>
          </a:prstGeom>
          <a:noFill/>
        </p:spPr>
        <p:txBody>
          <a:bodyPr wrap="square">
            <a:spAutoFit/>
          </a:bodyPr>
          <a:lstStyle/>
          <a:p>
            <a:r>
              <a:rPr lang="en-US" dirty="0">
                <a:solidFill>
                  <a:schemeClr val="bg1">
                    <a:lumMod val="95000"/>
                  </a:schemeClr>
                </a:solidFill>
                <a:latin typeface="Calibri" panose="020F0502020204030204" pitchFamily="34" charset="0"/>
                <a:cs typeface="Calibri" panose="020F0502020204030204" pitchFamily="34" charset="0"/>
              </a:rPr>
              <a:t>CNNs can have various different types of architecture.</a:t>
            </a:r>
          </a:p>
          <a:p>
            <a:endParaRPr lang="en-US" dirty="0">
              <a:solidFill>
                <a:schemeClr val="bg1">
                  <a:lumMod val="95000"/>
                </a:schemeClr>
              </a:solidFill>
              <a:latin typeface="Calibri" panose="020F0502020204030204" pitchFamily="34" charset="0"/>
              <a:cs typeface="Calibri" panose="020F0502020204030204" pitchFamily="34" charset="0"/>
            </a:endParaRPr>
          </a:p>
          <a:p>
            <a:r>
              <a:rPr lang="en-US" dirty="0">
                <a:solidFill>
                  <a:schemeClr val="bg1">
                    <a:lumMod val="95000"/>
                  </a:schemeClr>
                </a:solidFill>
                <a:latin typeface="Calibri" panose="020F0502020204030204" pitchFamily="34" charset="0"/>
                <a:cs typeface="Calibri" panose="020F0502020204030204" pitchFamily="34" charset="0"/>
              </a:rPr>
              <a:t>Below is a common type of CNN: A U-Net architecture. This is example of image sharpening.</a:t>
            </a:r>
            <a:endParaRPr lang="en-US" dirty="0"/>
          </a:p>
        </p:txBody>
      </p:sp>
      <p:cxnSp>
        <p:nvCxnSpPr>
          <p:cNvPr id="7" name="Straight Arrow Connector 6">
            <a:extLst>
              <a:ext uri="{FF2B5EF4-FFF2-40B4-BE49-F238E27FC236}">
                <a16:creationId xmlns:a16="http://schemas.microsoft.com/office/drawing/2014/main" id="{48D5862C-0C93-03E7-5312-8A5DD9C4D60F}"/>
              </a:ext>
            </a:extLst>
          </p:cNvPr>
          <p:cNvCxnSpPr/>
          <p:nvPr/>
        </p:nvCxnSpPr>
        <p:spPr>
          <a:xfrm>
            <a:off x="937260" y="4000500"/>
            <a:ext cx="1577340" cy="1371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D0D5721-647B-39C5-526A-3C08C2F2D7CF}"/>
              </a:ext>
            </a:extLst>
          </p:cNvPr>
          <p:cNvCxnSpPr>
            <a:cxnSpLocks/>
          </p:cNvCxnSpPr>
          <p:nvPr/>
        </p:nvCxnSpPr>
        <p:spPr>
          <a:xfrm flipV="1">
            <a:off x="6629402" y="3920490"/>
            <a:ext cx="1544202" cy="14516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5F6DFEC-0187-1DC9-FECF-06FF07644F84}"/>
              </a:ext>
            </a:extLst>
          </p:cNvPr>
          <p:cNvSpPr txBox="1"/>
          <p:nvPr/>
        </p:nvSpPr>
        <p:spPr>
          <a:xfrm>
            <a:off x="788670" y="4823460"/>
            <a:ext cx="126919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Downsampling</a:t>
            </a:r>
            <a:endParaRPr lang="en-US" sz="14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B3DA62-6982-B316-B167-5949FBB380E2}"/>
              </a:ext>
            </a:extLst>
          </p:cNvPr>
          <p:cNvSpPr txBox="1"/>
          <p:nvPr/>
        </p:nvSpPr>
        <p:spPr>
          <a:xfrm>
            <a:off x="7155747" y="4823460"/>
            <a:ext cx="1050993"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Upsampling</a:t>
            </a:r>
            <a:endParaRPr lang="en-US" sz="14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F15A5715-D399-1DCC-6B7F-E2A2E7AF3AC7}"/>
              </a:ext>
            </a:extLst>
          </p:cNvPr>
          <p:cNvSpPr txBox="1"/>
          <p:nvPr/>
        </p:nvSpPr>
        <p:spPr>
          <a:xfrm>
            <a:off x="6227618" y="5918316"/>
            <a:ext cx="2389909" cy="307777"/>
          </a:xfrm>
          <a:prstGeom prst="rect">
            <a:avLst/>
          </a:prstGeom>
          <a:noFill/>
        </p:spPr>
        <p:txBody>
          <a:bodyPr wrap="square">
            <a:spAutoFit/>
          </a:bodyPr>
          <a:lstStyle/>
          <a:p>
            <a:r>
              <a:rPr lang="en-US" sz="1400" dirty="0">
                <a:solidFill>
                  <a:schemeClr val="bg1">
                    <a:lumMod val="95000"/>
                  </a:schemeClr>
                </a:solidFill>
                <a:latin typeface="Calibri" panose="020F0502020204030204" pitchFamily="34" charset="0"/>
                <a:cs typeface="Calibri" panose="020F0502020204030204" pitchFamily="34" charset="0"/>
              </a:rPr>
              <a:t>Generated with Nano Banana</a:t>
            </a:r>
            <a:endParaRPr lang="en-US" sz="1400" dirty="0"/>
          </a:p>
        </p:txBody>
      </p:sp>
    </p:spTree>
    <p:extLst>
      <p:ext uri="{BB962C8B-B14F-4D97-AF65-F5344CB8AC3E}">
        <p14:creationId xmlns:p14="http://schemas.microsoft.com/office/powerpoint/2010/main" val="2326071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map of the ocean&#10;&#10;AI-generated content may be incorrect.">
            <a:extLst>
              <a:ext uri="{FF2B5EF4-FFF2-40B4-BE49-F238E27FC236}">
                <a16:creationId xmlns:a16="http://schemas.microsoft.com/office/drawing/2014/main" id="{BD38FD72-278A-BC51-8B34-2E2D9E6C4897}"/>
              </a:ext>
            </a:extLst>
          </p:cNvPr>
          <p:cNvPicPr>
            <a:picLocks noChangeAspect="1"/>
          </p:cNvPicPr>
          <p:nvPr/>
        </p:nvPicPr>
        <p:blipFill>
          <a:blip r:embed="rId2"/>
          <a:stretch>
            <a:fillRect/>
          </a:stretch>
        </p:blipFill>
        <p:spPr>
          <a:xfrm>
            <a:off x="0" y="2079885"/>
            <a:ext cx="9144000" cy="2698230"/>
          </a:xfrm>
          <a:prstGeom prst="rect">
            <a:avLst/>
          </a:prstGeom>
        </p:spPr>
      </p:pic>
      <p:sp>
        <p:nvSpPr>
          <p:cNvPr id="8" name="TextBox 7">
            <a:extLst>
              <a:ext uri="{FF2B5EF4-FFF2-40B4-BE49-F238E27FC236}">
                <a16:creationId xmlns:a16="http://schemas.microsoft.com/office/drawing/2014/main" id="{DEED0799-3753-6762-3DB1-2B52C389F3D6}"/>
              </a:ext>
            </a:extLst>
          </p:cNvPr>
          <p:cNvSpPr txBox="1"/>
          <p:nvPr/>
        </p:nvSpPr>
        <p:spPr>
          <a:xfrm>
            <a:off x="2286000" y="3247156"/>
            <a:ext cx="4572000" cy="369332"/>
          </a:xfrm>
          <a:prstGeom prst="rect">
            <a:avLst/>
          </a:prstGeom>
          <a:noFill/>
        </p:spPr>
        <p:txBody>
          <a:bodyPr wrap="square">
            <a:spAutoFit/>
          </a:bodyPr>
          <a:lstStyle/>
          <a:p>
            <a:r>
              <a:rPr lang="en-US" dirty="0">
                <a:solidFill>
                  <a:schemeClr val="bg1">
                    <a:lumMod val="95000"/>
                  </a:schemeClr>
                </a:solidFill>
                <a:latin typeface="Calibri" panose="020F0502020204030204" pitchFamily="34" charset="0"/>
                <a:cs typeface="Calibri" panose="020F0502020204030204" pitchFamily="34" charset="0"/>
              </a:rPr>
              <a:t>Below</a:t>
            </a:r>
            <a:endParaRPr lang="en-US" dirty="0"/>
          </a:p>
        </p:txBody>
      </p:sp>
      <p:sp>
        <p:nvSpPr>
          <p:cNvPr id="11" name="TextBox 10">
            <a:extLst>
              <a:ext uri="{FF2B5EF4-FFF2-40B4-BE49-F238E27FC236}">
                <a16:creationId xmlns:a16="http://schemas.microsoft.com/office/drawing/2014/main" id="{2836F449-B7EE-3551-161D-53491EE6F4EF}"/>
              </a:ext>
            </a:extLst>
          </p:cNvPr>
          <p:cNvSpPr txBox="1"/>
          <p:nvPr/>
        </p:nvSpPr>
        <p:spPr>
          <a:xfrm>
            <a:off x="84666" y="281245"/>
            <a:ext cx="4572000" cy="923330"/>
          </a:xfrm>
          <a:prstGeom prst="rect">
            <a:avLst/>
          </a:prstGeom>
          <a:noFill/>
        </p:spPr>
        <p:txBody>
          <a:bodyPr wrap="square">
            <a:spAutoFit/>
          </a:bodyPr>
          <a:lstStyle/>
          <a:p>
            <a:r>
              <a:rPr lang="en-US" dirty="0">
                <a:solidFill>
                  <a:schemeClr val="bg1">
                    <a:lumMod val="95000"/>
                  </a:schemeClr>
                </a:solidFill>
                <a:latin typeface="Calibri" panose="020F0502020204030204" pitchFamily="34" charset="0"/>
                <a:cs typeface="Calibri" panose="020F0502020204030204" pitchFamily="34" charset="0"/>
              </a:rPr>
              <a:t>Bayesian </a:t>
            </a:r>
            <a:r>
              <a:rPr lang="en-US" dirty="0" err="1">
                <a:solidFill>
                  <a:schemeClr val="bg1">
                    <a:lumMod val="95000"/>
                  </a:schemeClr>
                </a:solidFill>
                <a:latin typeface="Calibri" panose="020F0502020204030204" pitchFamily="34" charset="0"/>
                <a:cs typeface="Calibri" panose="020F0502020204030204" pitchFamily="34" charset="0"/>
              </a:rPr>
              <a:t>ResNet</a:t>
            </a:r>
            <a:r>
              <a:rPr lang="en-US" dirty="0">
                <a:solidFill>
                  <a:schemeClr val="bg1">
                    <a:lumMod val="95000"/>
                  </a:schemeClr>
                </a:solidFill>
                <a:latin typeface="Calibri" panose="020F0502020204030204" pitchFamily="34" charset="0"/>
                <a:cs typeface="Calibri" panose="020F0502020204030204" pitchFamily="34" charset="0"/>
              </a:rPr>
              <a:t> architecture: Emulate microwave satellite data using geostationary IR data with uncertainties predicted</a:t>
            </a:r>
            <a:endParaRPr lang="en-US" dirty="0"/>
          </a:p>
        </p:txBody>
      </p:sp>
      <p:sp>
        <p:nvSpPr>
          <p:cNvPr id="13" name="TextBox 12">
            <a:extLst>
              <a:ext uri="{FF2B5EF4-FFF2-40B4-BE49-F238E27FC236}">
                <a16:creationId xmlns:a16="http://schemas.microsoft.com/office/drawing/2014/main" id="{CCA56B72-E159-591B-7843-5D2B8FBA41E2}"/>
              </a:ext>
            </a:extLst>
          </p:cNvPr>
          <p:cNvSpPr txBox="1"/>
          <p:nvPr/>
        </p:nvSpPr>
        <p:spPr>
          <a:xfrm>
            <a:off x="412045" y="4903211"/>
            <a:ext cx="2111022" cy="646331"/>
          </a:xfrm>
          <a:prstGeom prst="rect">
            <a:avLst/>
          </a:prstGeom>
          <a:noFill/>
        </p:spPr>
        <p:txBody>
          <a:bodyPr wrap="square">
            <a:spAutoFit/>
          </a:bodyPr>
          <a:lstStyle/>
          <a:p>
            <a:r>
              <a:rPr lang="en-US" dirty="0">
                <a:solidFill>
                  <a:schemeClr val="bg1">
                    <a:lumMod val="95000"/>
                  </a:schemeClr>
                </a:solidFill>
                <a:latin typeface="Calibri" panose="020F0502020204030204" pitchFamily="34" charset="0"/>
                <a:cs typeface="Calibri" panose="020F0502020204030204" pitchFamily="34" charset="0"/>
              </a:rPr>
              <a:t>Single observed MW </a:t>
            </a:r>
          </a:p>
          <a:p>
            <a:pPr algn="ctr"/>
            <a:r>
              <a:rPr lang="en-US" dirty="0">
                <a:solidFill>
                  <a:schemeClr val="bg1">
                    <a:lumMod val="95000"/>
                  </a:schemeClr>
                </a:solidFill>
                <a:latin typeface="Calibri" panose="020F0502020204030204" pitchFamily="34" charset="0"/>
                <a:cs typeface="Calibri" panose="020F0502020204030204" pitchFamily="34" charset="0"/>
              </a:rPr>
              <a:t>swath</a:t>
            </a:r>
            <a:endParaRPr lang="en-US" dirty="0"/>
          </a:p>
        </p:txBody>
      </p:sp>
      <p:sp>
        <p:nvSpPr>
          <p:cNvPr id="14" name="TextBox 13">
            <a:extLst>
              <a:ext uri="{FF2B5EF4-FFF2-40B4-BE49-F238E27FC236}">
                <a16:creationId xmlns:a16="http://schemas.microsoft.com/office/drawing/2014/main" id="{42AC0054-0502-6BFD-9D6A-6C490CB571CF}"/>
              </a:ext>
            </a:extLst>
          </p:cNvPr>
          <p:cNvSpPr txBox="1"/>
          <p:nvPr/>
        </p:nvSpPr>
        <p:spPr>
          <a:xfrm>
            <a:off x="3081867" y="4907044"/>
            <a:ext cx="2111022" cy="646331"/>
          </a:xfrm>
          <a:prstGeom prst="rect">
            <a:avLst/>
          </a:prstGeom>
          <a:noFill/>
        </p:spPr>
        <p:txBody>
          <a:bodyPr wrap="square">
            <a:spAutoFit/>
          </a:bodyPr>
          <a:lstStyle/>
          <a:p>
            <a:pPr algn="ctr"/>
            <a:r>
              <a:rPr lang="en-US" dirty="0">
                <a:solidFill>
                  <a:schemeClr val="bg1">
                    <a:lumMod val="95000"/>
                  </a:schemeClr>
                </a:solidFill>
                <a:latin typeface="Calibri" panose="020F0502020204030204" pitchFamily="34" charset="0"/>
                <a:cs typeface="Calibri" panose="020F0502020204030204" pitchFamily="34" charset="0"/>
              </a:rPr>
              <a:t>Full scene of predicted MW data</a:t>
            </a:r>
            <a:endParaRPr lang="en-US" dirty="0"/>
          </a:p>
        </p:txBody>
      </p:sp>
      <p:sp>
        <p:nvSpPr>
          <p:cNvPr id="15" name="TextBox 14">
            <a:extLst>
              <a:ext uri="{FF2B5EF4-FFF2-40B4-BE49-F238E27FC236}">
                <a16:creationId xmlns:a16="http://schemas.microsoft.com/office/drawing/2014/main" id="{75122511-98C1-C9DF-CEA5-FB34B0B3F04E}"/>
              </a:ext>
            </a:extLst>
          </p:cNvPr>
          <p:cNvSpPr txBox="1"/>
          <p:nvPr/>
        </p:nvSpPr>
        <p:spPr>
          <a:xfrm>
            <a:off x="6225823" y="4903211"/>
            <a:ext cx="2111022" cy="646331"/>
          </a:xfrm>
          <a:prstGeom prst="rect">
            <a:avLst/>
          </a:prstGeom>
          <a:noFill/>
        </p:spPr>
        <p:txBody>
          <a:bodyPr wrap="square">
            <a:spAutoFit/>
          </a:bodyPr>
          <a:lstStyle/>
          <a:p>
            <a:pPr algn="ctr"/>
            <a:r>
              <a:rPr lang="en-US" dirty="0">
                <a:solidFill>
                  <a:schemeClr val="bg1">
                    <a:lumMod val="95000"/>
                  </a:schemeClr>
                </a:solidFill>
                <a:latin typeface="Calibri" panose="020F0502020204030204" pitchFamily="34" charset="0"/>
                <a:cs typeface="Calibri" panose="020F0502020204030204" pitchFamily="34" charset="0"/>
              </a:rPr>
              <a:t>Standard deviation of predictions</a:t>
            </a:r>
            <a:endParaRPr lang="en-US" dirty="0"/>
          </a:p>
        </p:txBody>
      </p:sp>
      <p:sp>
        <p:nvSpPr>
          <p:cNvPr id="17" name="TextBox 16">
            <a:extLst>
              <a:ext uri="{FF2B5EF4-FFF2-40B4-BE49-F238E27FC236}">
                <a16:creationId xmlns:a16="http://schemas.microsoft.com/office/drawing/2014/main" id="{16C79EF7-D54B-D3E3-26A5-0A6C7DC20DF9}"/>
              </a:ext>
            </a:extLst>
          </p:cNvPr>
          <p:cNvSpPr txBox="1"/>
          <p:nvPr/>
        </p:nvSpPr>
        <p:spPr>
          <a:xfrm>
            <a:off x="84666" y="6392089"/>
            <a:ext cx="4572000" cy="369332"/>
          </a:xfrm>
          <a:prstGeom prst="rect">
            <a:avLst/>
          </a:prstGeom>
          <a:noFill/>
        </p:spPr>
        <p:txBody>
          <a:bodyPr wrap="square">
            <a:spAutoFit/>
          </a:bodyPr>
          <a:lstStyle/>
          <a:p>
            <a:r>
              <a:rPr lang="en-US" i="1" dirty="0">
                <a:solidFill>
                  <a:schemeClr val="bg1">
                    <a:lumMod val="95000"/>
                  </a:schemeClr>
                </a:solidFill>
                <a:latin typeface="Calibri" panose="020F0502020204030204" pitchFamily="34" charset="0"/>
                <a:cs typeface="Calibri" panose="020F0502020204030204" pitchFamily="34" charset="0"/>
              </a:rPr>
              <a:t>This is also a CNN.</a:t>
            </a:r>
            <a:endParaRPr lang="en-US" i="1" dirty="0"/>
          </a:p>
        </p:txBody>
      </p:sp>
    </p:spTree>
    <p:extLst>
      <p:ext uri="{BB962C8B-B14F-4D97-AF65-F5344CB8AC3E}">
        <p14:creationId xmlns:p14="http://schemas.microsoft.com/office/powerpoint/2010/main" val="3857224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screenshot of a map&#10;&#10;AI-generated content may be incorrect.">
            <a:extLst>
              <a:ext uri="{FF2B5EF4-FFF2-40B4-BE49-F238E27FC236}">
                <a16:creationId xmlns:a16="http://schemas.microsoft.com/office/drawing/2014/main" id="{0385B99C-7E2A-329A-F466-5CCD3549DB46}"/>
              </a:ext>
            </a:extLst>
          </p:cNvPr>
          <p:cNvPicPr>
            <a:picLocks noChangeAspect="1"/>
          </p:cNvPicPr>
          <p:nvPr/>
        </p:nvPicPr>
        <p:blipFill>
          <a:blip r:embed="rId2"/>
          <a:stretch>
            <a:fillRect/>
          </a:stretch>
        </p:blipFill>
        <p:spPr>
          <a:xfrm>
            <a:off x="1838960" y="275930"/>
            <a:ext cx="5272346" cy="6306139"/>
          </a:xfrm>
          <a:prstGeom prst="rect">
            <a:avLst/>
          </a:prstGeom>
        </p:spPr>
      </p:pic>
      <p:sp>
        <p:nvSpPr>
          <p:cNvPr id="6" name="TextBox 5">
            <a:extLst>
              <a:ext uri="{FF2B5EF4-FFF2-40B4-BE49-F238E27FC236}">
                <a16:creationId xmlns:a16="http://schemas.microsoft.com/office/drawing/2014/main" id="{9E6A0B48-29E6-CA60-85BD-F6E5ECBEEA3B}"/>
              </a:ext>
            </a:extLst>
          </p:cNvPr>
          <p:cNvSpPr txBox="1"/>
          <p:nvPr/>
        </p:nvSpPr>
        <p:spPr>
          <a:xfrm>
            <a:off x="180622" y="5723467"/>
            <a:ext cx="1422400" cy="646331"/>
          </a:xfrm>
          <a:prstGeom prst="rect">
            <a:avLst/>
          </a:prstGeom>
          <a:noFill/>
        </p:spPr>
        <p:txBody>
          <a:bodyPr wrap="square" rtlCol="0">
            <a:spAutoFit/>
          </a:bodyPr>
          <a:lstStyle/>
          <a:p>
            <a:r>
              <a:rPr lang="en-US" dirty="0">
                <a:solidFill>
                  <a:schemeClr val="bg1"/>
                </a:solidFill>
              </a:rPr>
              <a:t>Part of the input tensor</a:t>
            </a:r>
          </a:p>
        </p:txBody>
      </p:sp>
      <p:sp>
        <p:nvSpPr>
          <p:cNvPr id="7" name="TextBox 6">
            <a:extLst>
              <a:ext uri="{FF2B5EF4-FFF2-40B4-BE49-F238E27FC236}">
                <a16:creationId xmlns:a16="http://schemas.microsoft.com/office/drawing/2014/main" id="{A5A314F9-52BA-B0BB-AC3C-CAACEDC38C17}"/>
              </a:ext>
            </a:extLst>
          </p:cNvPr>
          <p:cNvSpPr txBox="1"/>
          <p:nvPr/>
        </p:nvSpPr>
        <p:spPr>
          <a:xfrm>
            <a:off x="180622" y="874889"/>
            <a:ext cx="1309511" cy="369332"/>
          </a:xfrm>
          <a:prstGeom prst="rect">
            <a:avLst/>
          </a:prstGeom>
          <a:noFill/>
        </p:spPr>
        <p:txBody>
          <a:bodyPr wrap="square" rtlCol="0">
            <a:spAutoFit/>
          </a:bodyPr>
          <a:lstStyle/>
          <a:p>
            <a:r>
              <a:rPr lang="en-US" dirty="0">
                <a:solidFill>
                  <a:schemeClr val="bg1"/>
                </a:solidFill>
              </a:rPr>
              <a:t>Predictions</a:t>
            </a:r>
          </a:p>
        </p:txBody>
      </p:sp>
      <p:sp>
        <p:nvSpPr>
          <p:cNvPr id="8" name="TextBox 7">
            <a:extLst>
              <a:ext uri="{FF2B5EF4-FFF2-40B4-BE49-F238E27FC236}">
                <a16:creationId xmlns:a16="http://schemas.microsoft.com/office/drawing/2014/main" id="{305CF0C3-77B9-2F1A-1AF3-F742EDDAF1EA}"/>
              </a:ext>
            </a:extLst>
          </p:cNvPr>
          <p:cNvSpPr txBox="1"/>
          <p:nvPr/>
        </p:nvSpPr>
        <p:spPr>
          <a:xfrm>
            <a:off x="180622" y="2370666"/>
            <a:ext cx="1422400" cy="646331"/>
          </a:xfrm>
          <a:prstGeom prst="rect">
            <a:avLst/>
          </a:prstGeom>
          <a:noFill/>
        </p:spPr>
        <p:txBody>
          <a:bodyPr wrap="square" rtlCol="0">
            <a:spAutoFit/>
          </a:bodyPr>
          <a:lstStyle/>
          <a:p>
            <a:r>
              <a:rPr lang="en-US" dirty="0">
                <a:solidFill>
                  <a:schemeClr val="bg1"/>
                </a:solidFill>
              </a:rPr>
              <a:t>Uncertainty metric</a:t>
            </a:r>
          </a:p>
        </p:txBody>
      </p:sp>
      <p:sp>
        <p:nvSpPr>
          <p:cNvPr id="9" name="TextBox 8">
            <a:extLst>
              <a:ext uri="{FF2B5EF4-FFF2-40B4-BE49-F238E27FC236}">
                <a16:creationId xmlns:a16="http://schemas.microsoft.com/office/drawing/2014/main" id="{D5432BD5-35FA-892A-3900-AC6A60A355F3}"/>
              </a:ext>
            </a:extLst>
          </p:cNvPr>
          <p:cNvSpPr txBox="1"/>
          <p:nvPr/>
        </p:nvSpPr>
        <p:spPr>
          <a:xfrm>
            <a:off x="180622" y="3950691"/>
            <a:ext cx="1422400" cy="923330"/>
          </a:xfrm>
          <a:prstGeom prst="rect">
            <a:avLst/>
          </a:prstGeom>
          <a:noFill/>
        </p:spPr>
        <p:txBody>
          <a:bodyPr wrap="square" rtlCol="0">
            <a:spAutoFit/>
          </a:bodyPr>
          <a:lstStyle/>
          <a:p>
            <a:r>
              <a:rPr lang="en-US" dirty="0">
                <a:solidFill>
                  <a:schemeClr val="bg1"/>
                </a:solidFill>
              </a:rPr>
              <a:t>Mask out uncertain regions</a:t>
            </a:r>
          </a:p>
        </p:txBody>
      </p:sp>
    </p:spTree>
    <p:extLst>
      <p:ext uri="{BB962C8B-B14F-4D97-AF65-F5344CB8AC3E}">
        <p14:creationId xmlns:p14="http://schemas.microsoft.com/office/powerpoint/2010/main" val="3921561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a16="http://schemas.microsoft.com/office/drawing/2014/main" id="{B29CBC53-615D-C639-DD9B-D39128B92F3D}"/>
              </a:ext>
            </a:extLst>
          </p:cNvPr>
          <p:cNvPicPr>
            <a:picLocks noChangeAspect="1"/>
          </p:cNvPicPr>
          <p:nvPr/>
        </p:nvPicPr>
        <p:blipFill>
          <a:blip r:embed="rId3"/>
          <a:stretch>
            <a:fillRect/>
          </a:stretch>
        </p:blipFill>
        <p:spPr>
          <a:xfrm>
            <a:off x="0" y="0"/>
            <a:ext cx="9159786" cy="6858000"/>
          </a:xfrm>
          <a:prstGeom prst="rect">
            <a:avLst/>
          </a:prstGeom>
        </p:spPr>
      </p:pic>
      <p:sp>
        <p:nvSpPr>
          <p:cNvPr id="5" name="Rectangle 4">
            <a:extLst>
              <a:ext uri="{FF2B5EF4-FFF2-40B4-BE49-F238E27FC236}">
                <a16:creationId xmlns:a16="http://schemas.microsoft.com/office/drawing/2014/main" id="{1AA8850D-01A8-98AF-B2DA-8F6DA2DC9D8C}"/>
              </a:ext>
            </a:extLst>
          </p:cNvPr>
          <p:cNvSpPr/>
          <p:nvPr/>
        </p:nvSpPr>
        <p:spPr>
          <a:xfrm>
            <a:off x="0" y="0"/>
            <a:ext cx="1120140" cy="106299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11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09205D2-4277-BD39-4E2C-C5F8D97BD5AB}"/>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a16="http://schemas.microsoft.com/office/drawing/2014/main" id="{96EAB531-B856-02A1-17C3-1FF71F5E8223}"/>
              </a:ext>
            </a:extLst>
          </p:cNvPr>
          <p:cNvPicPr>
            <a:picLocks noChangeAspect="1"/>
          </p:cNvPicPr>
          <p:nvPr/>
        </p:nvPicPr>
        <p:blipFill>
          <a:blip r:embed="rId3"/>
          <a:stretch>
            <a:fillRect/>
          </a:stretch>
        </p:blipFill>
        <p:spPr>
          <a:xfrm>
            <a:off x="0" y="0"/>
            <a:ext cx="9159786" cy="6858000"/>
          </a:xfrm>
          <a:prstGeom prst="rect">
            <a:avLst/>
          </a:prstGeom>
        </p:spPr>
      </p:pic>
      <p:sp>
        <p:nvSpPr>
          <p:cNvPr id="5" name="Rectangle 4">
            <a:extLst>
              <a:ext uri="{FF2B5EF4-FFF2-40B4-BE49-F238E27FC236}">
                <a16:creationId xmlns:a16="http://schemas.microsoft.com/office/drawing/2014/main" id="{5A32B39B-7F35-93CE-CF83-0791B0C01424}"/>
              </a:ext>
            </a:extLst>
          </p:cNvPr>
          <p:cNvSpPr/>
          <p:nvPr/>
        </p:nvSpPr>
        <p:spPr>
          <a:xfrm>
            <a:off x="1153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AA387F5-5B54-FCB4-74E9-3C41D48466C5}"/>
              </a:ext>
            </a:extLst>
          </p:cNvPr>
          <p:cNvSpPr/>
          <p:nvPr/>
        </p:nvSpPr>
        <p:spPr>
          <a:xfrm>
            <a:off x="560070" y="0"/>
            <a:ext cx="1120140" cy="106299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36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EB8C75-7D7C-7692-C78C-0F09D5889386}"/>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a16="http://schemas.microsoft.com/office/drawing/2014/main" id="{78E45CCF-EC7F-684D-9E1C-377603B740E0}"/>
              </a:ext>
            </a:extLst>
          </p:cNvPr>
          <p:cNvPicPr>
            <a:picLocks noChangeAspect="1"/>
          </p:cNvPicPr>
          <p:nvPr/>
        </p:nvPicPr>
        <p:blipFill>
          <a:blip r:embed="rId3"/>
          <a:stretch>
            <a:fillRect/>
          </a:stretch>
        </p:blipFill>
        <p:spPr>
          <a:xfrm>
            <a:off x="0" y="0"/>
            <a:ext cx="9159786" cy="6858000"/>
          </a:xfrm>
          <a:prstGeom prst="rect">
            <a:avLst/>
          </a:prstGeom>
        </p:spPr>
      </p:pic>
      <p:sp>
        <p:nvSpPr>
          <p:cNvPr id="5" name="Rectangle 4">
            <a:extLst>
              <a:ext uri="{FF2B5EF4-FFF2-40B4-BE49-F238E27FC236}">
                <a16:creationId xmlns:a16="http://schemas.microsoft.com/office/drawing/2014/main" id="{1D2057D1-4A2B-8835-58BB-3DCB2EADA216}"/>
              </a:ext>
            </a:extLst>
          </p:cNvPr>
          <p:cNvSpPr/>
          <p:nvPr/>
        </p:nvSpPr>
        <p:spPr>
          <a:xfrm>
            <a:off x="1153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C6BF7B1-75DB-E7F3-9247-C6A473E6739E}"/>
              </a:ext>
            </a:extLst>
          </p:cNvPr>
          <p:cNvSpPr/>
          <p:nvPr/>
        </p:nvSpPr>
        <p:spPr>
          <a:xfrm>
            <a:off x="560070"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F415A6D-D308-D34A-BE31-0B69E9F9CB12}"/>
              </a:ext>
            </a:extLst>
          </p:cNvPr>
          <p:cNvSpPr/>
          <p:nvPr/>
        </p:nvSpPr>
        <p:spPr>
          <a:xfrm>
            <a:off x="1131671" y="0"/>
            <a:ext cx="1120140" cy="106299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94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FFF7A9-0F11-EC34-BD7D-D54B18FEF8B0}"/>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a16="http://schemas.microsoft.com/office/drawing/2014/main" id="{EEF1B772-AFF8-B170-8DBB-8A87A3CC8A09}"/>
              </a:ext>
            </a:extLst>
          </p:cNvPr>
          <p:cNvPicPr>
            <a:picLocks noChangeAspect="1"/>
          </p:cNvPicPr>
          <p:nvPr/>
        </p:nvPicPr>
        <p:blipFill>
          <a:blip r:embed="rId3"/>
          <a:stretch>
            <a:fillRect/>
          </a:stretch>
        </p:blipFill>
        <p:spPr>
          <a:xfrm>
            <a:off x="0" y="0"/>
            <a:ext cx="9159786" cy="6858000"/>
          </a:xfrm>
          <a:prstGeom prst="rect">
            <a:avLst/>
          </a:prstGeom>
        </p:spPr>
      </p:pic>
      <p:sp>
        <p:nvSpPr>
          <p:cNvPr id="5" name="Rectangle 4">
            <a:extLst>
              <a:ext uri="{FF2B5EF4-FFF2-40B4-BE49-F238E27FC236}">
                <a16:creationId xmlns:a16="http://schemas.microsoft.com/office/drawing/2014/main" id="{2AC73AAA-4981-F644-8579-467623DC381E}"/>
              </a:ext>
            </a:extLst>
          </p:cNvPr>
          <p:cNvSpPr/>
          <p:nvPr/>
        </p:nvSpPr>
        <p:spPr>
          <a:xfrm>
            <a:off x="1153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A1B1070-AF14-6183-3E57-31889722A166}"/>
              </a:ext>
            </a:extLst>
          </p:cNvPr>
          <p:cNvSpPr/>
          <p:nvPr/>
        </p:nvSpPr>
        <p:spPr>
          <a:xfrm>
            <a:off x="560070"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CDAB1E5-0A94-E2AD-4A97-A9B411D41A5A}"/>
              </a:ext>
            </a:extLst>
          </p:cNvPr>
          <p:cNvSpPr/>
          <p:nvPr/>
        </p:nvSpPr>
        <p:spPr>
          <a:xfrm>
            <a:off x="113167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9FACE6-37C0-E2C4-8726-720DC0704C18}"/>
              </a:ext>
            </a:extLst>
          </p:cNvPr>
          <p:cNvSpPr/>
          <p:nvPr/>
        </p:nvSpPr>
        <p:spPr>
          <a:xfrm>
            <a:off x="11531" y="531495"/>
            <a:ext cx="1120140" cy="106299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63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FAEF5-FE90-2470-1D62-6118E2DC5933}"/>
              </a:ext>
            </a:extLst>
          </p:cNvPr>
          <p:cNvSpPr txBox="1"/>
          <p:nvPr/>
        </p:nvSpPr>
        <p:spPr>
          <a:xfrm>
            <a:off x="505691" y="281612"/>
            <a:ext cx="7190510" cy="461665"/>
          </a:xfrm>
          <a:prstGeom prst="rect">
            <a:avLst/>
          </a:prstGeom>
          <a:noFill/>
        </p:spPr>
        <p:txBody>
          <a:bodyPr wrap="square">
            <a:spAutoFit/>
          </a:bodyPr>
          <a:lstStyle/>
          <a:p>
            <a:r>
              <a:rPr lang="en-US" sz="2400" b="1" dirty="0">
                <a:solidFill>
                  <a:schemeClr val="bg1"/>
                </a:solidFill>
              </a:rPr>
              <a:t>Machine learning doesn’t have to be complicated.</a:t>
            </a:r>
          </a:p>
        </p:txBody>
      </p:sp>
      <p:pic>
        <p:nvPicPr>
          <p:cNvPr id="7" name="Picture 6" descr="A dotted line with blue dots&#10;&#10;AI-generated content may be incorrect.">
            <a:extLst>
              <a:ext uri="{FF2B5EF4-FFF2-40B4-BE49-F238E27FC236}">
                <a16:creationId xmlns:a16="http://schemas.microsoft.com/office/drawing/2014/main" id="{E642F039-9C4B-6021-37B1-B06AD0F72E7B}"/>
              </a:ext>
            </a:extLst>
          </p:cNvPr>
          <p:cNvPicPr>
            <a:picLocks noChangeAspect="1"/>
          </p:cNvPicPr>
          <p:nvPr/>
        </p:nvPicPr>
        <p:blipFill>
          <a:blip r:embed="rId2"/>
          <a:stretch>
            <a:fillRect/>
          </a:stretch>
        </p:blipFill>
        <p:spPr>
          <a:xfrm>
            <a:off x="639327" y="917828"/>
            <a:ext cx="7772400" cy="4239490"/>
          </a:xfrm>
          <a:prstGeom prst="rect">
            <a:avLst/>
          </a:prstGeom>
        </p:spPr>
      </p:pic>
      <p:sp>
        <p:nvSpPr>
          <p:cNvPr id="8" name="TextBox 7">
            <a:extLst>
              <a:ext uri="{FF2B5EF4-FFF2-40B4-BE49-F238E27FC236}">
                <a16:creationId xmlns:a16="http://schemas.microsoft.com/office/drawing/2014/main" id="{A3407617-EA79-3D81-29DF-00DBDB34364D}"/>
              </a:ext>
            </a:extLst>
          </p:cNvPr>
          <p:cNvSpPr txBox="1"/>
          <p:nvPr/>
        </p:nvSpPr>
        <p:spPr>
          <a:xfrm>
            <a:off x="505691" y="5250846"/>
            <a:ext cx="8132618" cy="1477328"/>
          </a:xfrm>
          <a:prstGeom prst="rect">
            <a:avLst/>
          </a:prstGeom>
          <a:noFill/>
        </p:spPr>
        <p:txBody>
          <a:bodyPr wrap="square" rtlCol="0">
            <a:spAutoFit/>
          </a:bodyPr>
          <a:lstStyle/>
          <a:p>
            <a:r>
              <a:rPr lang="en-US" dirty="0">
                <a:solidFill>
                  <a:schemeClr val="bg1"/>
                </a:solidFill>
              </a:rPr>
              <a:t>Find y = mx + b so that the sum of the squared distances of all data points (x) from the line (y) are minimized. Thus, minimize L2 loss, i.e., mean squared error (MSE). In other words, find a line that fits the data.</a:t>
            </a:r>
          </a:p>
          <a:p>
            <a:endParaRPr lang="en-US" dirty="0">
              <a:solidFill>
                <a:schemeClr val="bg1"/>
              </a:solidFill>
            </a:endParaRPr>
          </a:p>
          <a:p>
            <a:r>
              <a:rPr lang="en-US" dirty="0">
                <a:solidFill>
                  <a:schemeClr val="bg1"/>
                </a:solidFill>
              </a:rPr>
              <a:t>You probably did this in middle school or high school on a TI-89. </a:t>
            </a:r>
          </a:p>
        </p:txBody>
      </p:sp>
      <p:sp>
        <p:nvSpPr>
          <p:cNvPr id="9" name="TextBox 8">
            <a:extLst>
              <a:ext uri="{FF2B5EF4-FFF2-40B4-BE49-F238E27FC236}">
                <a16:creationId xmlns:a16="http://schemas.microsoft.com/office/drawing/2014/main" id="{CEA6F30E-0C84-3EAB-D837-4D02EBF4412B}"/>
              </a:ext>
            </a:extLst>
          </p:cNvPr>
          <p:cNvSpPr txBox="1"/>
          <p:nvPr/>
        </p:nvSpPr>
        <p:spPr>
          <a:xfrm>
            <a:off x="6608028" y="4637252"/>
            <a:ext cx="1803699" cy="276999"/>
          </a:xfrm>
          <a:prstGeom prst="rect">
            <a:avLst/>
          </a:prstGeom>
          <a:noFill/>
        </p:spPr>
        <p:txBody>
          <a:bodyPr wrap="none" rtlCol="0">
            <a:spAutoFit/>
          </a:bodyPr>
          <a:lstStyle/>
          <a:p>
            <a:r>
              <a:rPr lang="en-US" sz="1200" dirty="0"/>
              <a:t>Made with Nano Banana</a:t>
            </a:r>
          </a:p>
        </p:txBody>
      </p:sp>
    </p:spTree>
    <p:extLst>
      <p:ext uri="{BB962C8B-B14F-4D97-AF65-F5344CB8AC3E}">
        <p14:creationId xmlns:p14="http://schemas.microsoft.com/office/powerpoint/2010/main" val="3481086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9A0B672-147A-30D2-6208-E3FECC93A5BF}"/>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a16="http://schemas.microsoft.com/office/drawing/2014/main" id="{01E8C04E-9B31-EE13-4E9D-28D37A4C5378}"/>
              </a:ext>
            </a:extLst>
          </p:cNvPr>
          <p:cNvPicPr>
            <a:picLocks noChangeAspect="1"/>
          </p:cNvPicPr>
          <p:nvPr/>
        </p:nvPicPr>
        <p:blipFill>
          <a:blip r:embed="rId3"/>
          <a:stretch>
            <a:fillRect/>
          </a:stretch>
        </p:blipFill>
        <p:spPr>
          <a:xfrm>
            <a:off x="0" y="0"/>
            <a:ext cx="9159786" cy="6858000"/>
          </a:xfrm>
          <a:prstGeom prst="rect">
            <a:avLst/>
          </a:prstGeom>
        </p:spPr>
      </p:pic>
      <p:sp>
        <p:nvSpPr>
          <p:cNvPr id="5" name="Rectangle 4">
            <a:extLst>
              <a:ext uri="{FF2B5EF4-FFF2-40B4-BE49-F238E27FC236}">
                <a16:creationId xmlns:a16="http://schemas.microsoft.com/office/drawing/2014/main" id="{4FCA9DD6-76D3-5270-7581-82FF78DCD001}"/>
              </a:ext>
            </a:extLst>
          </p:cNvPr>
          <p:cNvSpPr/>
          <p:nvPr/>
        </p:nvSpPr>
        <p:spPr>
          <a:xfrm>
            <a:off x="1153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0B5DAED-43E7-FEA8-019E-86460B291417}"/>
              </a:ext>
            </a:extLst>
          </p:cNvPr>
          <p:cNvSpPr/>
          <p:nvPr/>
        </p:nvSpPr>
        <p:spPr>
          <a:xfrm>
            <a:off x="560070"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5FAEB11-D6FF-7C53-F764-6D26085B3736}"/>
              </a:ext>
            </a:extLst>
          </p:cNvPr>
          <p:cNvSpPr/>
          <p:nvPr/>
        </p:nvSpPr>
        <p:spPr>
          <a:xfrm>
            <a:off x="113167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6329BEC-617A-6EBB-E946-381DA4BFF119}"/>
              </a:ext>
            </a:extLst>
          </p:cNvPr>
          <p:cNvSpPr/>
          <p:nvPr/>
        </p:nvSpPr>
        <p:spPr>
          <a:xfrm>
            <a:off x="11531" y="531495"/>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8D85FE-53B5-46AD-CC24-90746EF54E00}"/>
              </a:ext>
            </a:extLst>
          </p:cNvPr>
          <p:cNvSpPr/>
          <p:nvPr/>
        </p:nvSpPr>
        <p:spPr>
          <a:xfrm>
            <a:off x="560070" y="531495"/>
            <a:ext cx="1120140" cy="106299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853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13E463-95D4-1283-9510-37F2055A4338}"/>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a16="http://schemas.microsoft.com/office/drawing/2014/main" id="{34EB5BD9-1B52-7306-B240-D9A137071269}"/>
              </a:ext>
            </a:extLst>
          </p:cNvPr>
          <p:cNvPicPr>
            <a:picLocks noChangeAspect="1"/>
          </p:cNvPicPr>
          <p:nvPr/>
        </p:nvPicPr>
        <p:blipFill>
          <a:blip r:embed="rId3"/>
          <a:stretch>
            <a:fillRect/>
          </a:stretch>
        </p:blipFill>
        <p:spPr>
          <a:xfrm>
            <a:off x="0" y="0"/>
            <a:ext cx="9159786" cy="6858000"/>
          </a:xfrm>
          <a:prstGeom prst="rect">
            <a:avLst/>
          </a:prstGeom>
        </p:spPr>
      </p:pic>
      <p:sp>
        <p:nvSpPr>
          <p:cNvPr id="5" name="Rectangle 4">
            <a:extLst>
              <a:ext uri="{FF2B5EF4-FFF2-40B4-BE49-F238E27FC236}">
                <a16:creationId xmlns:a16="http://schemas.microsoft.com/office/drawing/2014/main" id="{50B01704-8433-392C-F168-734AEEEE2A1E}"/>
              </a:ext>
            </a:extLst>
          </p:cNvPr>
          <p:cNvSpPr/>
          <p:nvPr/>
        </p:nvSpPr>
        <p:spPr>
          <a:xfrm>
            <a:off x="1153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80E4AA7-B26D-217A-C1F4-63A92852E820}"/>
              </a:ext>
            </a:extLst>
          </p:cNvPr>
          <p:cNvSpPr/>
          <p:nvPr/>
        </p:nvSpPr>
        <p:spPr>
          <a:xfrm>
            <a:off x="560070"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F180FC7-B0B7-653D-DC72-009D858FA975}"/>
              </a:ext>
            </a:extLst>
          </p:cNvPr>
          <p:cNvSpPr/>
          <p:nvPr/>
        </p:nvSpPr>
        <p:spPr>
          <a:xfrm>
            <a:off x="113167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7440DE-CE58-29EC-3883-B1810F00B9AC}"/>
              </a:ext>
            </a:extLst>
          </p:cNvPr>
          <p:cNvSpPr/>
          <p:nvPr/>
        </p:nvSpPr>
        <p:spPr>
          <a:xfrm>
            <a:off x="11531" y="531495"/>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54E22E-A352-E94E-33B9-85958D797A9B}"/>
              </a:ext>
            </a:extLst>
          </p:cNvPr>
          <p:cNvSpPr/>
          <p:nvPr/>
        </p:nvSpPr>
        <p:spPr>
          <a:xfrm>
            <a:off x="560070" y="531495"/>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4EA298-0993-549B-7191-AF35A8D0F1D1}"/>
              </a:ext>
            </a:extLst>
          </p:cNvPr>
          <p:cNvSpPr/>
          <p:nvPr/>
        </p:nvSpPr>
        <p:spPr>
          <a:xfrm>
            <a:off x="1143202" y="531495"/>
            <a:ext cx="1120140" cy="106299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885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B97AEC-A574-228C-D8A7-BDA5E30E71AF}"/>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a16="http://schemas.microsoft.com/office/drawing/2014/main" id="{C320D2C1-BD7D-CCBA-D35B-431B433479B9}"/>
              </a:ext>
            </a:extLst>
          </p:cNvPr>
          <p:cNvPicPr>
            <a:picLocks noChangeAspect="1"/>
          </p:cNvPicPr>
          <p:nvPr/>
        </p:nvPicPr>
        <p:blipFill>
          <a:blip r:embed="rId3"/>
          <a:stretch>
            <a:fillRect/>
          </a:stretch>
        </p:blipFill>
        <p:spPr>
          <a:xfrm>
            <a:off x="0" y="0"/>
            <a:ext cx="9159786" cy="6858000"/>
          </a:xfrm>
          <a:prstGeom prst="rect">
            <a:avLst/>
          </a:prstGeom>
        </p:spPr>
      </p:pic>
      <p:sp>
        <p:nvSpPr>
          <p:cNvPr id="5" name="Rectangle 4">
            <a:extLst>
              <a:ext uri="{FF2B5EF4-FFF2-40B4-BE49-F238E27FC236}">
                <a16:creationId xmlns:a16="http://schemas.microsoft.com/office/drawing/2014/main" id="{7368E012-6F97-3DE7-4C40-D962B082F2DD}"/>
              </a:ext>
            </a:extLst>
          </p:cNvPr>
          <p:cNvSpPr/>
          <p:nvPr/>
        </p:nvSpPr>
        <p:spPr>
          <a:xfrm>
            <a:off x="1153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9932B5-3C27-69F8-5FF5-BFEBAA7B6F55}"/>
              </a:ext>
            </a:extLst>
          </p:cNvPr>
          <p:cNvSpPr/>
          <p:nvPr/>
        </p:nvSpPr>
        <p:spPr>
          <a:xfrm>
            <a:off x="560070"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DBC4E94-9768-A8B6-5CE1-AFF18004EC5D}"/>
              </a:ext>
            </a:extLst>
          </p:cNvPr>
          <p:cNvSpPr/>
          <p:nvPr/>
        </p:nvSpPr>
        <p:spPr>
          <a:xfrm>
            <a:off x="1131671" y="0"/>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E10EBE-962D-7BDA-E88B-A623DABEF7E3}"/>
              </a:ext>
            </a:extLst>
          </p:cNvPr>
          <p:cNvSpPr/>
          <p:nvPr/>
        </p:nvSpPr>
        <p:spPr>
          <a:xfrm>
            <a:off x="11531" y="531495"/>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73123A-5B53-E4E7-CB9B-BFE70A7571D5}"/>
              </a:ext>
            </a:extLst>
          </p:cNvPr>
          <p:cNvSpPr/>
          <p:nvPr/>
        </p:nvSpPr>
        <p:spPr>
          <a:xfrm>
            <a:off x="560070" y="531495"/>
            <a:ext cx="1120140" cy="106299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F7F534-4529-8332-B0DE-7658D2F5FAFD}"/>
              </a:ext>
            </a:extLst>
          </p:cNvPr>
          <p:cNvSpPr/>
          <p:nvPr/>
        </p:nvSpPr>
        <p:spPr>
          <a:xfrm>
            <a:off x="1143202" y="531495"/>
            <a:ext cx="1120140" cy="106299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01A657-2BBD-5522-C924-5D14E0291AC9}"/>
              </a:ext>
            </a:extLst>
          </p:cNvPr>
          <p:cNvSpPr txBox="1"/>
          <p:nvPr/>
        </p:nvSpPr>
        <p:spPr>
          <a:xfrm>
            <a:off x="1857474" y="2651330"/>
            <a:ext cx="5444837" cy="3139321"/>
          </a:xfrm>
          <a:prstGeom prst="rect">
            <a:avLst/>
          </a:prstGeom>
          <a:solidFill>
            <a:schemeClr val="tx1">
              <a:alpha val="70000"/>
            </a:schemeClr>
          </a:solidFill>
        </p:spPr>
        <p:txBody>
          <a:bodyPr wrap="square" rtlCol="0">
            <a:spAutoFit/>
          </a:bodyPr>
          <a:lstStyle/>
          <a:p>
            <a:r>
              <a:rPr lang="en-US" dirty="0">
                <a:solidFill>
                  <a:schemeClr val="bg1"/>
                </a:solidFill>
                <a:latin typeface="MgOpen Cosmetica" panose="020B0500000300020003" pitchFamily="34" charset="0"/>
              </a:rPr>
              <a:t>Overlapping patches (often overlap of 0.5).</a:t>
            </a:r>
          </a:p>
          <a:p>
            <a:endParaRPr lang="en-US" dirty="0">
              <a:solidFill>
                <a:schemeClr val="bg1"/>
              </a:solidFill>
              <a:latin typeface="MgOpen Cosmetica" panose="020B0500000300020003" pitchFamily="34" charset="0"/>
            </a:endParaRPr>
          </a:p>
          <a:p>
            <a:r>
              <a:rPr lang="en-US" dirty="0">
                <a:solidFill>
                  <a:schemeClr val="bg1"/>
                </a:solidFill>
                <a:latin typeface="MgOpen Cosmetica" panose="020B0500000300020003" pitchFamily="34" charset="0"/>
              </a:rPr>
              <a:t>Each patch leads to a prediction of a patch.</a:t>
            </a:r>
          </a:p>
          <a:p>
            <a:endParaRPr lang="en-US" dirty="0">
              <a:solidFill>
                <a:schemeClr val="bg1"/>
              </a:solidFill>
              <a:latin typeface="MgOpen Cosmetica" panose="020B0500000300020003" pitchFamily="34" charset="0"/>
            </a:endParaRPr>
          </a:p>
          <a:p>
            <a:r>
              <a:rPr lang="en-US" dirty="0">
                <a:solidFill>
                  <a:schemeClr val="bg1"/>
                </a:solidFill>
                <a:latin typeface="MgOpen Cosmetica" panose="020B0500000300020003" pitchFamily="34" charset="0"/>
              </a:rPr>
              <a:t>Patches are then pieced together to form a predicted image.</a:t>
            </a:r>
          </a:p>
          <a:p>
            <a:endParaRPr lang="en-US" dirty="0">
              <a:solidFill>
                <a:schemeClr val="bg1"/>
              </a:solidFill>
              <a:latin typeface="MgOpen Cosmetica" panose="020B0500000300020003" pitchFamily="34" charset="0"/>
            </a:endParaRPr>
          </a:p>
          <a:p>
            <a:r>
              <a:rPr lang="en-US" dirty="0">
                <a:solidFill>
                  <a:srgbClr val="FFFF00"/>
                </a:solidFill>
                <a:latin typeface="MgOpen Cosmetica" panose="020B0500000300020003" pitchFamily="34" charset="0"/>
              </a:rPr>
              <a:t>CNNs were state-of-the-art circa 2020. However, these are no longer used for weather prediction because they are local operators. Real atmospheric dynamics are not dependent on just local processes!</a:t>
            </a:r>
          </a:p>
        </p:txBody>
      </p:sp>
    </p:spTree>
    <p:extLst>
      <p:ext uri="{BB962C8B-B14F-4D97-AF65-F5344CB8AC3E}">
        <p14:creationId xmlns:p14="http://schemas.microsoft.com/office/powerpoint/2010/main" val="63354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3DCFF-7F99-303D-7EB5-5D3FA15D6183}"/>
              </a:ext>
            </a:extLst>
          </p:cNvPr>
          <p:cNvSpPr txBox="1"/>
          <p:nvPr/>
        </p:nvSpPr>
        <p:spPr>
          <a:xfrm>
            <a:off x="257273" y="289130"/>
            <a:ext cx="8705973" cy="430887"/>
          </a:xfrm>
          <a:prstGeom prst="rect">
            <a:avLst/>
          </a:prstGeom>
          <a:solidFill>
            <a:schemeClr val="tx1">
              <a:alpha val="70000"/>
            </a:schemeClr>
          </a:solidFill>
        </p:spPr>
        <p:txBody>
          <a:bodyPr wrap="square" rtlCol="0">
            <a:spAutoFit/>
          </a:bodyPr>
          <a:lstStyle/>
          <a:p>
            <a:r>
              <a:rPr lang="en-US" sz="2200" dirty="0">
                <a:solidFill>
                  <a:schemeClr val="bg1"/>
                </a:solidFill>
                <a:latin typeface="MgOpen Cosmetica" panose="020B0500000300020003" pitchFamily="34" charset="0"/>
              </a:rPr>
              <a:t>How do we use available data to train ML models of the atmosphere?</a:t>
            </a:r>
          </a:p>
        </p:txBody>
      </p:sp>
      <p:grpSp>
        <p:nvGrpSpPr>
          <p:cNvPr id="9" name="Group 8">
            <a:extLst>
              <a:ext uri="{FF2B5EF4-FFF2-40B4-BE49-F238E27FC236}">
                <a16:creationId xmlns:a16="http://schemas.microsoft.com/office/drawing/2014/main" id="{77E8E894-641C-7EFA-FBA9-E12B10AF6862}"/>
              </a:ext>
            </a:extLst>
          </p:cNvPr>
          <p:cNvGrpSpPr/>
          <p:nvPr/>
        </p:nvGrpSpPr>
        <p:grpSpPr>
          <a:xfrm>
            <a:off x="1179601" y="1485743"/>
            <a:ext cx="1828804" cy="4181286"/>
            <a:chOff x="1094541" y="1719660"/>
            <a:chExt cx="1828804" cy="4181286"/>
          </a:xfrm>
        </p:grpSpPr>
        <p:sp>
          <p:nvSpPr>
            <p:cNvPr id="3" name="Rectangle 2">
              <a:extLst>
                <a:ext uri="{FF2B5EF4-FFF2-40B4-BE49-F238E27FC236}">
                  <a16:creationId xmlns:a16="http://schemas.microsoft.com/office/drawing/2014/main" id="{03FA7B08-B9A0-D55B-8FE1-0171DD52FE94}"/>
                </a:ext>
              </a:extLst>
            </p:cNvPr>
            <p:cNvSpPr/>
            <p:nvPr/>
          </p:nvSpPr>
          <p:spPr>
            <a:xfrm rot="20600687">
              <a:off x="1094544" y="4072146"/>
              <a:ext cx="1828800" cy="1828800"/>
            </a:xfrm>
            <a:prstGeom prst="rect">
              <a:avLst/>
            </a:prstGeom>
            <a:solidFill>
              <a:srgbClr val="FFC000"/>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2DA3623-41CD-EC4B-FEE2-FF5547B1DF91}"/>
                </a:ext>
              </a:extLst>
            </p:cNvPr>
            <p:cNvSpPr/>
            <p:nvPr/>
          </p:nvSpPr>
          <p:spPr>
            <a:xfrm rot="20600687">
              <a:off x="1094544" y="3647400"/>
              <a:ext cx="1828800" cy="1828800"/>
            </a:xfrm>
            <a:prstGeom prst="rect">
              <a:avLst/>
            </a:prstGeom>
            <a:solidFill>
              <a:schemeClr val="accent5">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1A0CEA5-28E9-604B-EE16-892F4290840E}"/>
                </a:ext>
              </a:extLst>
            </p:cNvPr>
            <p:cNvSpPr/>
            <p:nvPr/>
          </p:nvSpPr>
          <p:spPr>
            <a:xfrm rot="20600687">
              <a:off x="1094545" y="3222653"/>
              <a:ext cx="1828800" cy="1828800"/>
            </a:xfrm>
            <a:prstGeom prst="rect">
              <a:avLst/>
            </a:prstGeom>
            <a:solidFill>
              <a:schemeClr val="accent3">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CF3410A-C599-C3A1-B855-98209DEB822E}"/>
                </a:ext>
              </a:extLst>
            </p:cNvPr>
            <p:cNvSpPr/>
            <p:nvPr/>
          </p:nvSpPr>
          <p:spPr>
            <a:xfrm rot="20600687">
              <a:off x="1094543" y="2721656"/>
              <a:ext cx="1828800" cy="1828800"/>
            </a:xfrm>
            <a:prstGeom prst="rect">
              <a:avLst/>
            </a:prstGeom>
            <a:solidFill>
              <a:schemeClr val="accent2">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EB09C7-D843-79B7-2357-8F55E2282FE8}"/>
                </a:ext>
              </a:extLst>
            </p:cNvPr>
            <p:cNvSpPr/>
            <p:nvPr/>
          </p:nvSpPr>
          <p:spPr>
            <a:xfrm rot="20600687">
              <a:off x="1094541" y="2220658"/>
              <a:ext cx="1828800" cy="1828800"/>
            </a:xfrm>
            <a:prstGeom prst="rect">
              <a:avLst/>
            </a:prstGeom>
            <a:solidFill>
              <a:schemeClr val="tx2">
                <a:lumMod val="25000"/>
                <a:lumOff val="75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2F2A47-F76D-C1FE-6FD4-C747EE12641F}"/>
                </a:ext>
              </a:extLst>
            </p:cNvPr>
            <p:cNvSpPr/>
            <p:nvPr/>
          </p:nvSpPr>
          <p:spPr>
            <a:xfrm rot="20600687">
              <a:off x="1094541" y="1719660"/>
              <a:ext cx="1828800" cy="1828800"/>
            </a:xfrm>
            <a:prstGeom prst="rect">
              <a:avLst/>
            </a:prstGeom>
            <a:solidFill>
              <a:schemeClr val="bg1">
                <a:lumMod val="75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3AC1011F-F718-BA20-13C7-5A0AF3454E5B}"/>
              </a:ext>
            </a:extLst>
          </p:cNvPr>
          <p:cNvSpPr txBox="1"/>
          <p:nvPr/>
        </p:nvSpPr>
        <p:spPr>
          <a:xfrm>
            <a:off x="1977656" y="2295142"/>
            <a:ext cx="548548" cy="369332"/>
          </a:xfrm>
          <a:prstGeom prst="rect">
            <a:avLst/>
          </a:prstGeom>
          <a:noFill/>
        </p:spPr>
        <p:txBody>
          <a:bodyPr wrap="none" rtlCol="0">
            <a:spAutoFit/>
          </a:bodyPr>
          <a:lstStyle/>
          <a:p>
            <a:r>
              <a:rPr lang="en-US" i="1" dirty="0"/>
              <a:t>Z</a:t>
            </a:r>
            <a:r>
              <a:rPr lang="en-US" i="1" baseline="-25000" dirty="0"/>
              <a:t>500</a:t>
            </a:r>
          </a:p>
        </p:txBody>
      </p:sp>
      <p:sp>
        <p:nvSpPr>
          <p:cNvPr id="11" name="TextBox 10">
            <a:extLst>
              <a:ext uri="{FF2B5EF4-FFF2-40B4-BE49-F238E27FC236}">
                <a16:creationId xmlns:a16="http://schemas.microsoft.com/office/drawing/2014/main" id="{86AB6172-C8AD-98E3-A786-E18AA20DFF01}"/>
              </a:ext>
            </a:extLst>
          </p:cNvPr>
          <p:cNvSpPr txBox="1"/>
          <p:nvPr/>
        </p:nvSpPr>
        <p:spPr>
          <a:xfrm>
            <a:off x="1977656" y="2830061"/>
            <a:ext cx="546945" cy="369332"/>
          </a:xfrm>
          <a:prstGeom prst="rect">
            <a:avLst/>
          </a:prstGeom>
          <a:noFill/>
        </p:spPr>
        <p:txBody>
          <a:bodyPr wrap="none" rtlCol="0">
            <a:spAutoFit/>
          </a:bodyPr>
          <a:lstStyle/>
          <a:p>
            <a:r>
              <a:rPr lang="en-US" i="1" dirty="0"/>
              <a:t>Z</a:t>
            </a:r>
            <a:r>
              <a:rPr lang="en-US" i="1" baseline="-25000" dirty="0"/>
              <a:t>200</a:t>
            </a:r>
          </a:p>
        </p:txBody>
      </p:sp>
      <p:sp>
        <p:nvSpPr>
          <p:cNvPr id="12" name="TextBox 11">
            <a:extLst>
              <a:ext uri="{FF2B5EF4-FFF2-40B4-BE49-F238E27FC236}">
                <a16:creationId xmlns:a16="http://schemas.microsoft.com/office/drawing/2014/main" id="{1837410B-9F29-84BB-4EE9-F1A61350B909}"/>
              </a:ext>
            </a:extLst>
          </p:cNvPr>
          <p:cNvSpPr txBox="1"/>
          <p:nvPr/>
        </p:nvSpPr>
        <p:spPr>
          <a:xfrm>
            <a:off x="1977656" y="3353593"/>
            <a:ext cx="546945" cy="369332"/>
          </a:xfrm>
          <a:prstGeom prst="rect">
            <a:avLst/>
          </a:prstGeom>
          <a:noFill/>
        </p:spPr>
        <p:txBody>
          <a:bodyPr wrap="none" rtlCol="0">
            <a:spAutoFit/>
          </a:bodyPr>
          <a:lstStyle/>
          <a:p>
            <a:r>
              <a:rPr lang="en-US" i="1" dirty="0"/>
              <a:t>Z</a:t>
            </a:r>
            <a:r>
              <a:rPr lang="en-US" i="1" baseline="-25000" dirty="0"/>
              <a:t>850</a:t>
            </a:r>
          </a:p>
        </p:txBody>
      </p:sp>
      <p:sp>
        <p:nvSpPr>
          <p:cNvPr id="13" name="TextBox 12">
            <a:extLst>
              <a:ext uri="{FF2B5EF4-FFF2-40B4-BE49-F238E27FC236}">
                <a16:creationId xmlns:a16="http://schemas.microsoft.com/office/drawing/2014/main" id="{344429EE-4DB2-1BBA-4AC0-988C8DD8901E}"/>
              </a:ext>
            </a:extLst>
          </p:cNvPr>
          <p:cNvSpPr txBox="1"/>
          <p:nvPr/>
        </p:nvSpPr>
        <p:spPr>
          <a:xfrm>
            <a:off x="1977655" y="3832056"/>
            <a:ext cx="514308" cy="369332"/>
          </a:xfrm>
          <a:prstGeom prst="rect">
            <a:avLst/>
          </a:prstGeom>
          <a:noFill/>
        </p:spPr>
        <p:txBody>
          <a:bodyPr wrap="none" rtlCol="0">
            <a:spAutoFit/>
          </a:bodyPr>
          <a:lstStyle/>
          <a:p>
            <a:r>
              <a:rPr lang="en-US" i="1" dirty="0" err="1"/>
              <a:t>P</a:t>
            </a:r>
            <a:r>
              <a:rPr lang="en-US" i="1" baseline="-25000" dirty="0" err="1"/>
              <a:t>sfc</a:t>
            </a:r>
            <a:endParaRPr lang="en-US" i="1" baseline="-25000" dirty="0"/>
          </a:p>
        </p:txBody>
      </p:sp>
      <p:sp>
        <p:nvSpPr>
          <p:cNvPr id="14" name="TextBox 13">
            <a:extLst>
              <a:ext uri="{FF2B5EF4-FFF2-40B4-BE49-F238E27FC236}">
                <a16:creationId xmlns:a16="http://schemas.microsoft.com/office/drawing/2014/main" id="{FA56680C-0530-0D86-D24F-81C159F88B44}"/>
              </a:ext>
            </a:extLst>
          </p:cNvPr>
          <p:cNvSpPr txBox="1"/>
          <p:nvPr/>
        </p:nvSpPr>
        <p:spPr>
          <a:xfrm>
            <a:off x="1983080" y="4256802"/>
            <a:ext cx="508473" cy="369332"/>
          </a:xfrm>
          <a:prstGeom prst="rect">
            <a:avLst/>
          </a:prstGeom>
          <a:noFill/>
        </p:spPr>
        <p:txBody>
          <a:bodyPr wrap="none" rtlCol="0">
            <a:spAutoFit/>
          </a:bodyPr>
          <a:lstStyle/>
          <a:p>
            <a:r>
              <a:rPr lang="en-US" i="1" dirty="0"/>
              <a:t>T</a:t>
            </a:r>
            <a:r>
              <a:rPr lang="en-US" i="1" baseline="-25000" dirty="0"/>
              <a:t>2m</a:t>
            </a:r>
          </a:p>
        </p:txBody>
      </p:sp>
      <p:sp>
        <p:nvSpPr>
          <p:cNvPr id="15" name="TextBox 14">
            <a:extLst>
              <a:ext uri="{FF2B5EF4-FFF2-40B4-BE49-F238E27FC236}">
                <a16:creationId xmlns:a16="http://schemas.microsoft.com/office/drawing/2014/main" id="{224C1FC3-FF9F-678D-AF96-79E0438DC204}"/>
              </a:ext>
            </a:extLst>
          </p:cNvPr>
          <p:cNvSpPr txBox="1"/>
          <p:nvPr/>
        </p:nvSpPr>
        <p:spPr>
          <a:xfrm>
            <a:off x="1983080" y="4674376"/>
            <a:ext cx="527709" cy="369332"/>
          </a:xfrm>
          <a:prstGeom prst="rect">
            <a:avLst/>
          </a:prstGeom>
          <a:noFill/>
        </p:spPr>
        <p:txBody>
          <a:bodyPr wrap="none" rtlCol="0">
            <a:spAutoFit/>
          </a:bodyPr>
          <a:lstStyle/>
          <a:p>
            <a:r>
              <a:rPr lang="en-US" i="1" dirty="0"/>
              <a:t>q</a:t>
            </a:r>
            <a:r>
              <a:rPr lang="en-US" i="1" baseline="-25000" dirty="0"/>
              <a:t>2m</a:t>
            </a:r>
          </a:p>
        </p:txBody>
      </p:sp>
      <p:sp>
        <p:nvSpPr>
          <p:cNvPr id="16" name="TextBox 15">
            <a:extLst>
              <a:ext uri="{FF2B5EF4-FFF2-40B4-BE49-F238E27FC236}">
                <a16:creationId xmlns:a16="http://schemas.microsoft.com/office/drawing/2014/main" id="{8D18714F-3B6B-9761-9121-790ACF90C9AA}"/>
              </a:ext>
            </a:extLst>
          </p:cNvPr>
          <p:cNvSpPr txBox="1"/>
          <p:nvPr/>
        </p:nvSpPr>
        <p:spPr>
          <a:xfrm>
            <a:off x="1163129" y="5490635"/>
            <a:ext cx="1861743" cy="923330"/>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Raw data fields</a:t>
            </a:r>
          </a:p>
          <a:p>
            <a:pPr algn="ctr"/>
            <a:r>
              <a:rPr lang="en-US" dirty="0">
                <a:solidFill>
                  <a:schemeClr val="bg1"/>
                </a:solidFill>
                <a:latin typeface="MgOpen Cosmetica" panose="020B0500000300020003" pitchFamily="34" charset="0"/>
              </a:rPr>
              <a:t>(These do not go into training!)</a:t>
            </a:r>
          </a:p>
        </p:txBody>
      </p:sp>
      <p:grpSp>
        <p:nvGrpSpPr>
          <p:cNvPr id="17" name="Group 16">
            <a:extLst>
              <a:ext uri="{FF2B5EF4-FFF2-40B4-BE49-F238E27FC236}">
                <a16:creationId xmlns:a16="http://schemas.microsoft.com/office/drawing/2014/main" id="{FD74A0D4-F0D1-D3C1-04A8-27ED62FBA152}"/>
              </a:ext>
            </a:extLst>
          </p:cNvPr>
          <p:cNvGrpSpPr/>
          <p:nvPr/>
        </p:nvGrpSpPr>
        <p:grpSpPr>
          <a:xfrm>
            <a:off x="4253883" y="1523870"/>
            <a:ext cx="1828804" cy="4181286"/>
            <a:chOff x="1094541" y="1719660"/>
            <a:chExt cx="1828804" cy="4181286"/>
          </a:xfrm>
        </p:grpSpPr>
        <p:sp>
          <p:nvSpPr>
            <p:cNvPr id="18" name="Rectangle 17">
              <a:extLst>
                <a:ext uri="{FF2B5EF4-FFF2-40B4-BE49-F238E27FC236}">
                  <a16:creationId xmlns:a16="http://schemas.microsoft.com/office/drawing/2014/main" id="{53C4CE52-157E-4355-A657-8CAF00F2DD40}"/>
                </a:ext>
              </a:extLst>
            </p:cNvPr>
            <p:cNvSpPr/>
            <p:nvPr/>
          </p:nvSpPr>
          <p:spPr>
            <a:xfrm rot="20600687">
              <a:off x="1094544" y="4072146"/>
              <a:ext cx="1828800" cy="1828800"/>
            </a:xfrm>
            <a:prstGeom prst="rect">
              <a:avLst/>
            </a:prstGeom>
            <a:solidFill>
              <a:srgbClr val="FFC000"/>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FD1943F-51A2-1A0C-834E-FB92B7EE0483}"/>
                </a:ext>
              </a:extLst>
            </p:cNvPr>
            <p:cNvSpPr/>
            <p:nvPr/>
          </p:nvSpPr>
          <p:spPr>
            <a:xfrm rot="20600687">
              <a:off x="1094544" y="3647400"/>
              <a:ext cx="1828800" cy="1828800"/>
            </a:xfrm>
            <a:prstGeom prst="rect">
              <a:avLst/>
            </a:prstGeom>
            <a:solidFill>
              <a:schemeClr val="accent5">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F16CE63-D016-3396-6D20-D8E656F7E17F}"/>
                </a:ext>
              </a:extLst>
            </p:cNvPr>
            <p:cNvSpPr/>
            <p:nvPr/>
          </p:nvSpPr>
          <p:spPr>
            <a:xfrm rot="20600687">
              <a:off x="1094545" y="3222653"/>
              <a:ext cx="1828800" cy="1828800"/>
            </a:xfrm>
            <a:prstGeom prst="rect">
              <a:avLst/>
            </a:prstGeom>
            <a:solidFill>
              <a:schemeClr val="accent3">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B68D568-E0E3-4B20-8736-EFBE8D446614}"/>
                </a:ext>
              </a:extLst>
            </p:cNvPr>
            <p:cNvSpPr/>
            <p:nvPr/>
          </p:nvSpPr>
          <p:spPr>
            <a:xfrm rot="20600687">
              <a:off x="1094543" y="2721656"/>
              <a:ext cx="1828800" cy="1828800"/>
            </a:xfrm>
            <a:prstGeom prst="rect">
              <a:avLst/>
            </a:prstGeom>
            <a:solidFill>
              <a:schemeClr val="accent2">
                <a:lumMod val="40000"/>
                <a:lumOff val="60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214DB90-D88E-D8C0-AA02-C1CAD64A123F}"/>
                </a:ext>
              </a:extLst>
            </p:cNvPr>
            <p:cNvSpPr/>
            <p:nvPr/>
          </p:nvSpPr>
          <p:spPr>
            <a:xfrm rot="20600687">
              <a:off x="1094541" y="2220658"/>
              <a:ext cx="1828800" cy="1828800"/>
            </a:xfrm>
            <a:prstGeom prst="rect">
              <a:avLst/>
            </a:prstGeom>
            <a:solidFill>
              <a:schemeClr val="tx2">
                <a:lumMod val="25000"/>
                <a:lumOff val="75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1E3B570-EE3E-67ED-99A2-BC02362A27F2}"/>
                </a:ext>
              </a:extLst>
            </p:cNvPr>
            <p:cNvSpPr/>
            <p:nvPr/>
          </p:nvSpPr>
          <p:spPr>
            <a:xfrm rot="20600687">
              <a:off x="1094541" y="1719660"/>
              <a:ext cx="1828800" cy="1828800"/>
            </a:xfrm>
            <a:prstGeom prst="rect">
              <a:avLst/>
            </a:prstGeom>
            <a:solidFill>
              <a:schemeClr val="bg1">
                <a:lumMod val="75000"/>
              </a:schemeClr>
            </a:solidFill>
            <a:ln w="25400">
              <a:solidFill>
                <a:schemeClr val="accent1">
                  <a:shade val="15000"/>
                </a:schemeClr>
              </a:solidFill>
            </a:ln>
            <a:scene3d>
              <a:camera prst="orthographicFront">
                <a:rot lat="17956712" lon="18342297" rev="20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a:extLst>
              <a:ext uri="{FF2B5EF4-FFF2-40B4-BE49-F238E27FC236}">
                <a16:creationId xmlns:a16="http://schemas.microsoft.com/office/drawing/2014/main" id="{CFEAB4AE-2540-E72A-598D-57B5B37B024F}"/>
              </a:ext>
            </a:extLst>
          </p:cNvPr>
          <p:cNvSpPr txBox="1"/>
          <p:nvPr/>
        </p:nvSpPr>
        <p:spPr>
          <a:xfrm>
            <a:off x="5051938" y="2333269"/>
            <a:ext cx="609462" cy="369332"/>
          </a:xfrm>
          <a:prstGeom prst="rect">
            <a:avLst/>
          </a:prstGeom>
          <a:noFill/>
        </p:spPr>
        <p:txBody>
          <a:bodyPr wrap="none" rtlCol="0">
            <a:spAutoFit/>
          </a:bodyPr>
          <a:lstStyle/>
          <a:p>
            <a:r>
              <a:rPr lang="en-US" i="1" dirty="0"/>
              <a:t>z</a:t>
            </a:r>
            <a:r>
              <a:rPr lang="en-US" i="1" baseline="-25000" dirty="0"/>
              <a:t>Z500</a:t>
            </a:r>
          </a:p>
        </p:txBody>
      </p:sp>
      <p:sp>
        <p:nvSpPr>
          <p:cNvPr id="25" name="TextBox 24">
            <a:extLst>
              <a:ext uri="{FF2B5EF4-FFF2-40B4-BE49-F238E27FC236}">
                <a16:creationId xmlns:a16="http://schemas.microsoft.com/office/drawing/2014/main" id="{D21A7B01-F2DA-6E97-4490-1D84616C1E6C}"/>
              </a:ext>
            </a:extLst>
          </p:cNvPr>
          <p:cNvSpPr txBox="1"/>
          <p:nvPr/>
        </p:nvSpPr>
        <p:spPr>
          <a:xfrm>
            <a:off x="5051938" y="2868188"/>
            <a:ext cx="609462" cy="369332"/>
          </a:xfrm>
          <a:prstGeom prst="rect">
            <a:avLst/>
          </a:prstGeom>
          <a:noFill/>
        </p:spPr>
        <p:txBody>
          <a:bodyPr wrap="none" rtlCol="0">
            <a:spAutoFit/>
          </a:bodyPr>
          <a:lstStyle/>
          <a:p>
            <a:r>
              <a:rPr lang="en-US" i="1" dirty="0"/>
              <a:t>z</a:t>
            </a:r>
            <a:r>
              <a:rPr lang="en-US" i="1" baseline="-25000" dirty="0"/>
              <a:t>Z200</a:t>
            </a:r>
          </a:p>
        </p:txBody>
      </p:sp>
      <p:sp>
        <p:nvSpPr>
          <p:cNvPr id="26" name="TextBox 25">
            <a:extLst>
              <a:ext uri="{FF2B5EF4-FFF2-40B4-BE49-F238E27FC236}">
                <a16:creationId xmlns:a16="http://schemas.microsoft.com/office/drawing/2014/main" id="{DEEA45F3-45CA-7BAA-3C14-2E2D83B96CF6}"/>
              </a:ext>
            </a:extLst>
          </p:cNvPr>
          <p:cNvSpPr txBox="1"/>
          <p:nvPr/>
        </p:nvSpPr>
        <p:spPr>
          <a:xfrm>
            <a:off x="5051938" y="3391720"/>
            <a:ext cx="609462" cy="369332"/>
          </a:xfrm>
          <a:prstGeom prst="rect">
            <a:avLst/>
          </a:prstGeom>
          <a:noFill/>
        </p:spPr>
        <p:txBody>
          <a:bodyPr wrap="none" rtlCol="0">
            <a:spAutoFit/>
          </a:bodyPr>
          <a:lstStyle/>
          <a:p>
            <a:r>
              <a:rPr lang="en-US" i="1" dirty="0"/>
              <a:t>z</a:t>
            </a:r>
            <a:r>
              <a:rPr lang="en-US" i="1" baseline="-25000" dirty="0"/>
              <a:t>Z850</a:t>
            </a:r>
          </a:p>
        </p:txBody>
      </p:sp>
      <p:sp>
        <p:nvSpPr>
          <p:cNvPr id="27" name="TextBox 26">
            <a:extLst>
              <a:ext uri="{FF2B5EF4-FFF2-40B4-BE49-F238E27FC236}">
                <a16:creationId xmlns:a16="http://schemas.microsoft.com/office/drawing/2014/main" id="{A58AC93D-ED5C-700D-C0F4-220071F5D071}"/>
              </a:ext>
            </a:extLst>
          </p:cNvPr>
          <p:cNvSpPr txBox="1"/>
          <p:nvPr/>
        </p:nvSpPr>
        <p:spPr>
          <a:xfrm>
            <a:off x="5051937" y="3870183"/>
            <a:ext cx="572657" cy="369332"/>
          </a:xfrm>
          <a:prstGeom prst="rect">
            <a:avLst/>
          </a:prstGeom>
          <a:noFill/>
        </p:spPr>
        <p:txBody>
          <a:bodyPr wrap="none" rtlCol="0">
            <a:spAutoFit/>
          </a:bodyPr>
          <a:lstStyle/>
          <a:p>
            <a:r>
              <a:rPr lang="en-US" i="1" dirty="0" err="1"/>
              <a:t>z</a:t>
            </a:r>
            <a:r>
              <a:rPr lang="en-US" i="1" baseline="-25000" dirty="0" err="1"/>
              <a:t>Psfc</a:t>
            </a:r>
            <a:endParaRPr lang="en-US" i="1" baseline="-25000" dirty="0"/>
          </a:p>
        </p:txBody>
      </p:sp>
      <p:sp>
        <p:nvSpPr>
          <p:cNvPr id="28" name="TextBox 27">
            <a:extLst>
              <a:ext uri="{FF2B5EF4-FFF2-40B4-BE49-F238E27FC236}">
                <a16:creationId xmlns:a16="http://schemas.microsoft.com/office/drawing/2014/main" id="{2572CEDA-5C37-5986-EA78-B868C050E0AB}"/>
              </a:ext>
            </a:extLst>
          </p:cNvPr>
          <p:cNvSpPr txBox="1"/>
          <p:nvPr/>
        </p:nvSpPr>
        <p:spPr>
          <a:xfrm>
            <a:off x="5057362" y="4294929"/>
            <a:ext cx="572593" cy="369332"/>
          </a:xfrm>
          <a:prstGeom prst="rect">
            <a:avLst/>
          </a:prstGeom>
          <a:noFill/>
        </p:spPr>
        <p:txBody>
          <a:bodyPr wrap="none" rtlCol="0">
            <a:spAutoFit/>
          </a:bodyPr>
          <a:lstStyle/>
          <a:p>
            <a:r>
              <a:rPr lang="en-US" i="1" dirty="0"/>
              <a:t>z</a:t>
            </a:r>
            <a:r>
              <a:rPr lang="en-US" i="1" baseline="-25000" dirty="0"/>
              <a:t>T2m</a:t>
            </a:r>
          </a:p>
        </p:txBody>
      </p:sp>
      <p:sp>
        <p:nvSpPr>
          <p:cNvPr id="29" name="TextBox 28">
            <a:extLst>
              <a:ext uri="{FF2B5EF4-FFF2-40B4-BE49-F238E27FC236}">
                <a16:creationId xmlns:a16="http://schemas.microsoft.com/office/drawing/2014/main" id="{FDC19484-C309-CC36-34EC-3EC992D9032B}"/>
              </a:ext>
            </a:extLst>
          </p:cNvPr>
          <p:cNvSpPr txBox="1"/>
          <p:nvPr/>
        </p:nvSpPr>
        <p:spPr>
          <a:xfrm>
            <a:off x="5057362" y="4712503"/>
            <a:ext cx="581954" cy="369332"/>
          </a:xfrm>
          <a:prstGeom prst="rect">
            <a:avLst/>
          </a:prstGeom>
          <a:noFill/>
        </p:spPr>
        <p:txBody>
          <a:bodyPr wrap="none" rtlCol="0">
            <a:spAutoFit/>
          </a:bodyPr>
          <a:lstStyle/>
          <a:p>
            <a:r>
              <a:rPr lang="en-US" i="1" dirty="0"/>
              <a:t>z</a:t>
            </a:r>
            <a:r>
              <a:rPr lang="en-US" i="1" baseline="-25000" dirty="0"/>
              <a:t>q2m</a:t>
            </a:r>
          </a:p>
        </p:txBody>
      </p:sp>
      <p:sp>
        <p:nvSpPr>
          <p:cNvPr id="30" name="TextBox 29">
            <a:extLst>
              <a:ext uri="{FF2B5EF4-FFF2-40B4-BE49-F238E27FC236}">
                <a16:creationId xmlns:a16="http://schemas.microsoft.com/office/drawing/2014/main" id="{0F38E13F-5496-D13E-3230-3B1D98B6F945}"/>
              </a:ext>
            </a:extLst>
          </p:cNvPr>
          <p:cNvSpPr txBox="1"/>
          <p:nvPr/>
        </p:nvSpPr>
        <p:spPr>
          <a:xfrm>
            <a:off x="4407393" y="5522621"/>
            <a:ext cx="1861743" cy="923330"/>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Normalized fields (mean = 0; </a:t>
            </a:r>
            <a:r>
              <a:rPr lang="en-US" dirty="0" err="1">
                <a:solidFill>
                  <a:schemeClr val="bg1"/>
                </a:solidFill>
                <a:latin typeface="MgOpen Cosmetica" panose="020B0500000300020003" pitchFamily="34" charset="0"/>
              </a:rPr>
              <a:t>stdev</a:t>
            </a:r>
            <a:r>
              <a:rPr lang="en-US" dirty="0">
                <a:solidFill>
                  <a:schemeClr val="bg1"/>
                </a:solidFill>
                <a:latin typeface="MgOpen Cosmetica" panose="020B0500000300020003" pitchFamily="34" charset="0"/>
              </a:rPr>
              <a:t> = 1)</a:t>
            </a:r>
          </a:p>
        </p:txBody>
      </p:sp>
      <p:cxnSp>
        <p:nvCxnSpPr>
          <p:cNvPr id="32" name="Straight Arrow Connector 31">
            <a:extLst>
              <a:ext uri="{FF2B5EF4-FFF2-40B4-BE49-F238E27FC236}">
                <a16:creationId xmlns:a16="http://schemas.microsoft.com/office/drawing/2014/main" id="{AC11D113-1E26-CE68-E7E9-2947B1A65B70}"/>
              </a:ext>
            </a:extLst>
          </p:cNvPr>
          <p:cNvCxnSpPr/>
          <p:nvPr/>
        </p:nvCxnSpPr>
        <p:spPr>
          <a:xfrm>
            <a:off x="3423684" y="3722925"/>
            <a:ext cx="457200"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3003983-BAC3-062E-DDD4-7DB3E31EFF0C}"/>
              </a:ext>
            </a:extLst>
          </p:cNvPr>
          <p:cNvSpPr txBox="1"/>
          <p:nvPr/>
        </p:nvSpPr>
        <p:spPr>
          <a:xfrm>
            <a:off x="2710257" y="1084413"/>
            <a:ext cx="1861743" cy="646331"/>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z-score normalization</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A668CA-B7B6-C429-BB00-499ACDFA3E06}"/>
                  </a:ext>
                </a:extLst>
              </p:cNvPr>
              <p:cNvSpPr txBox="1"/>
              <p:nvPr/>
            </p:nvSpPr>
            <p:spPr>
              <a:xfrm>
                <a:off x="2876316" y="1768871"/>
                <a:ext cx="1473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𝜎</m:t>
                      </m:r>
                    </m:oMath>
                  </m:oMathPara>
                </a14:m>
                <a:endParaRPr lang="en-US" dirty="0">
                  <a:solidFill>
                    <a:schemeClr val="bg1"/>
                  </a:solidFill>
                </a:endParaRPr>
              </a:p>
            </p:txBody>
          </p:sp>
        </mc:Choice>
        <mc:Fallback xmlns="">
          <p:sp>
            <p:nvSpPr>
              <p:cNvPr id="36" name="TextBox 35">
                <a:extLst>
                  <a:ext uri="{FF2B5EF4-FFF2-40B4-BE49-F238E27FC236}">
                    <a16:creationId xmlns:a16="http://schemas.microsoft.com/office/drawing/2014/main" id="{41A668CA-B7B6-C429-BB00-499ACDFA3E06}"/>
                  </a:ext>
                </a:extLst>
              </p:cNvPr>
              <p:cNvSpPr txBox="1">
                <a:spLocks noRot="1" noChangeAspect="1" noMove="1" noResize="1" noEditPoints="1" noAdjustHandles="1" noChangeArrowheads="1" noChangeShapeType="1" noTextEdit="1"/>
              </p:cNvSpPr>
              <p:nvPr/>
            </p:nvSpPr>
            <p:spPr>
              <a:xfrm>
                <a:off x="2876316" y="1768871"/>
                <a:ext cx="1473801" cy="276999"/>
              </a:xfrm>
              <a:prstGeom prst="rect">
                <a:avLst/>
              </a:prstGeom>
              <a:blipFill>
                <a:blip r:embed="rId2"/>
                <a:stretch>
                  <a:fillRect l="-1709" t="-4348" r="-1709" b="-30435"/>
                </a:stretch>
              </a:blipFill>
            </p:spPr>
            <p:txBody>
              <a:bodyPr/>
              <a:lstStyle/>
              <a:p>
                <a:r>
                  <a:rPr lang="en-US">
                    <a:noFill/>
                  </a:rPr>
                  <a:t> </a:t>
                </a:r>
              </a:p>
            </p:txBody>
          </p:sp>
        </mc:Fallback>
      </mc:AlternateContent>
      <p:sp>
        <p:nvSpPr>
          <p:cNvPr id="37" name="Right Brace 36">
            <a:extLst>
              <a:ext uri="{FF2B5EF4-FFF2-40B4-BE49-F238E27FC236}">
                <a16:creationId xmlns:a16="http://schemas.microsoft.com/office/drawing/2014/main" id="{99A2076B-3529-7B91-B6F7-DBD78CE6DDBE}"/>
              </a:ext>
            </a:extLst>
          </p:cNvPr>
          <p:cNvSpPr/>
          <p:nvPr/>
        </p:nvSpPr>
        <p:spPr>
          <a:xfrm>
            <a:off x="6681355" y="2264023"/>
            <a:ext cx="644236" cy="2777229"/>
          </a:xfrm>
          <a:prstGeom prst="rightBrace">
            <a:avLst/>
          </a:prstGeom>
          <a:ln w="254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19FC0E43-2232-2379-7CA4-3B2C245D221C}"/>
              </a:ext>
            </a:extLst>
          </p:cNvPr>
          <p:cNvSpPr txBox="1"/>
          <p:nvPr/>
        </p:nvSpPr>
        <p:spPr>
          <a:xfrm>
            <a:off x="7257239" y="3392926"/>
            <a:ext cx="1861743" cy="646331"/>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Input tensor to encoder</a:t>
            </a:r>
          </a:p>
        </p:txBody>
      </p:sp>
    </p:spTree>
    <p:extLst>
      <p:ext uri="{BB962C8B-B14F-4D97-AF65-F5344CB8AC3E}">
        <p14:creationId xmlns:p14="http://schemas.microsoft.com/office/powerpoint/2010/main" val="1377711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C008F2B6-4499-7932-CB8A-32CF5DF31D0B}"/>
              </a:ext>
            </a:extLst>
          </p:cNvPr>
          <p:cNvPicPr>
            <a:picLocks noChangeAspect="1"/>
          </p:cNvPicPr>
          <p:nvPr/>
        </p:nvPicPr>
        <p:blipFill>
          <a:blip r:embed="rId2"/>
          <a:stretch>
            <a:fillRect/>
          </a:stretch>
        </p:blipFill>
        <p:spPr>
          <a:xfrm>
            <a:off x="685800" y="1309255"/>
            <a:ext cx="7772400" cy="4239490"/>
          </a:xfrm>
          <a:prstGeom prst="rect">
            <a:avLst/>
          </a:prstGeom>
        </p:spPr>
      </p:pic>
      <p:sp>
        <p:nvSpPr>
          <p:cNvPr id="6" name="TextBox 5">
            <a:extLst>
              <a:ext uri="{FF2B5EF4-FFF2-40B4-BE49-F238E27FC236}">
                <a16:creationId xmlns:a16="http://schemas.microsoft.com/office/drawing/2014/main" id="{D3F4521E-AC7F-673A-A057-4E881801F133}"/>
              </a:ext>
            </a:extLst>
          </p:cNvPr>
          <p:cNvSpPr txBox="1"/>
          <p:nvPr/>
        </p:nvSpPr>
        <p:spPr>
          <a:xfrm>
            <a:off x="597323" y="941714"/>
            <a:ext cx="2546082" cy="307777"/>
          </a:xfrm>
          <a:prstGeom prst="rect">
            <a:avLst/>
          </a:prstGeom>
          <a:noFill/>
        </p:spPr>
        <p:txBody>
          <a:bodyPr wrap="none" rtlCol="0">
            <a:spAutoFit/>
          </a:bodyPr>
          <a:lstStyle/>
          <a:p>
            <a:r>
              <a:rPr lang="en-US" sz="1400" dirty="0">
                <a:solidFill>
                  <a:schemeClr val="bg1"/>
                </a:solidFill>
                <a:latin typeface="MgOpen Cosmetica" panose="020B0500000300020003" pitchFamily="34" charset="0"/>
              </a:rPr>
              <a:t>Generated using Nano Banana</a:t>
            </a:r>
          </a:p>
        </p:txBody>
      </p:sp>
      <p:sp>
        <p:nvSpPr>
          <p:cNvPr id="7" name="TextBox 6">
            <a:extLst>
              <a:ext uri="{FF2B5EF4-FFF2-40B4-BE49-F238E27FC236}">
                <a16:creationId xmlns:a16="http://schemas.microsoft.com/office/drawing/2014/main" id="{777E7E94-C19F-40DB-D9D8-BAF2F5CAF399}"/>
              </a:ext>
            </a:extLst>
          </p:cNvPr>
          <p:cNvSpPr txBox="1"/>
          <p:nvPr/>
        </p:nvSpPr>
        <p:spPr>
          <a:xfrm>
            <a:off x="841664" y="2476987"/>
            <a:ext cx="1236520" cy="523220"/>
          </a:xfrm>
          <a:prstGeom prst="rect">
            <a:avLst/>
          </a:prstGeom>
          <a:noFill/>
        </p:spPr>
        <p:txBody>
          <a:bodyPr wrap="square" rtlCol="0">
            <a:spAutoFit/>
          </a:bodyPr>
          <a:lstStyle/>
          <a:p>
            <a:r>
              <a:rPr lang="en-US" sz="1400" dirty="0">
                <a:latin typeface="MgOpen Cosmetica" panose="020B0500000300020003" pitchFamily="34" charset="0"/>
              </a:rPr>
              <a:t>Batch: Subset of data</a:t>
            </a:r>
          </a:p>
        </p:txBody>
      </p:sp>
      <p:sp>
        <p:nvSpPr>
          <p:cNvPr id="8" name="TextBox 7">
            <a:extLst>
              <a:ext uri="{FF2B5EF4-FFF2-40B4-BE49-F238E27FC236}">
                <a16:creationId xmlns:a16="http://schemas.microsoft.com/office/drawing/2014/main" id="{F5A99DE0-4615-D363-82C1-6FAE451F964A}"/>
              </a:ext>
            </a:extLst>
          </p:cNvPr>
          <p:cNvSpPr txBox="1"/>
          <p:nvPr/>
        </p:nvSpPr>
        <p:spPr>
          <a:xfrm>
            <a:off x="841663" y="3252841"/>
            <a:ext cx="1236520" cy="738664"/>
          </a:xfrm>
          <a:prstGeom prst="rect">
            <a:avLst/>
          </a:prstGeom>
          <a:noFill/>
        </p:spPr>
        <p:txBody>
          <a:bodyPr wrap="square" rtlCol="0">
            <a:spAutoFit/>
          </a:bodyPr>
          <a:lstStyle/>
          <a:p>
            <a:r>
              <a:rPr lang="en-US" sz="1400" dirty="0">
                <a:latin typeface="MgOpen Cosmetica" panose="020B0500000300020003" pitchFamily="34" charset="0"/>
              </a:rPr>
              <a:t>Epoch: One cycle through entire dataset</a:t>
            </a:r>
          </a:p>
        </p:txBody>
      </p:sp>
      <p:sp>
        <p:nvSpPr>
          <p:cNvPr id="9" name="TextBox 8">
            <a:extLst>
              <a:ext uri="{FF2B5EF4-FFF2-40B4-BE49-F238E27FC236}">
                <a16:creationId xmlns:a16="http://schemas.microsoft.com/office/drawing/2014/main" id="{BC111F73-774D-0C0F-CBAC-301AAD1AFA24}"/>
              </a:ext>
            </a:extLst>
          </p:cNvPr>
          <p:cNvSpPr txBox="1"/>
          <p:nvPr/>
        </p:nvSpPr>
        <p:spPr>
          <a:xfrm>
            <a:off x="5403273" y="1475509"/>
            <a:ext cx="1298863" cy="307777"/>
          </a:xfrm>
          <a:prstGeom prst="rect">
            <a:avLst/>
          </a:prstGeom>
          <a:noFill/>
        </p:spPr>
        <p:txBody>
          <a:bodyPr wrap="square" rtlCol="0">
            <a:spAutoFit/>
          </a:bodyPr>
          <a:lstStyle/>
          <a:p>
            <a:r>
              <a:rPr lang="en-US" sz="1400" dirty="0">
                <a:latin typeface="MgOpen Cosmetica" panose="020B0500000300020003" pitchFamily="34" charset="0"/>
              </a:rPr>
              <a:t>(e.g., ERA5)</a:t>
            </a:r>
          </a:p>
        </p:txBody>
      </p:sp>
      <p:sp>
        <p:nvSpPr>
          <p:cNvPr id="10" name="TextBox 9">
            <a:extLst>
              <a:ext uri="{FF2B5EF4-FFF2-40B4-BE49-F238E27FC236}">
                <a16:creationId xmlns:a16="http://schemas.microsoft.com/office/drawing/2014/main" id="{213D80AE-9552-C15D-6379-4FCF2BF95C8C}"/>
              </a:ext>
            </a:extLst>
          </p:cNvPr>
          <p:cNvSpPr txBox="1"/>
          <p:nvPr/>
        </p:nvSpPr>
        <p:spPr>
          <a:xfrm>
            <a:off x="789710" y="4323453"/>
            <a:ext cx="1039090" cy="276999"/>
          </a:xfrm>
          <a:prstGeom prst="rect">
            <a:avLst/>
          </a:prstGeom>
          <a:noFill/>
        </p:spPr>
        <p:txBody>
          <a:bodyPr wrap="square" rtlCol="0">
            <a:spAutoFit/>
          </a:bodyPr>
          <a:lstStyle/>
          <a:p>
            <a:r>
              <a:rPr lang="en-US" sz="1200" i="1" dirty="0">
                <a:latin typeface="MgOpen Cosmetica" panose="020B0500000300020003" pitchFamily="34" charset="0"/>
              </a:rPr>
              <a:t>Training loop</a:t>
            </a:r>
          </a:p>
        </p:txBody>
      </p:sp>
      <p:sp>
        <p:nvSpPr>
          <p:cNvPr id="12" name="TextBox 11">
            <a:extLst>
              <a:ext uri="{FF2B5EF4-FFF2-40B4-BE49-F238E27FC236}">
                <a16:creationId xmlns:a16="http://schemas.microsoft.com/office/drawing/2014/main" id="{5F7B3C51-A7DC-A5B3-CE58-3C5D7F7ECA8D}"/>
              </a:ext>
            </a:extLst>
          </p:cNvPr>
          <p:cNvSpPr txBox="1"/>
          <p:nvPr/>
        </p:nvSpPr>
        <p:spPr>
          <a:xfrm>
            <a:off x="7299615" y="1352398"/>
            <a:ext cx="1039090" cy="276999"/>
          </a:xfrm>
          <a:prstGeom prst="rect">
            <a:avLst/>
          </a:prstGeom>
          <a:noFill/>
        </p:spPr>
        <p:txBody>
          <a:bodyPr wrap="square" rtlCol="0">
            <a:spAutoFit/>
          </a:bodyPr>
          <a:lstStyle/>
          <a:p>
            <a:r>
              <a:rPr lang="en-US" sz="1200" i="1" dirty="0">
                <a:latin typeface="MgOpen Cosmetica" panose="020B0500000300020003" pitchFamily="34" charset="0"/>
              </a:rPr>
              <a:t>Validation</a:t>
            </a:r>
          </a:p>
        </p:txBody>
      </p:sp>
      <p:sp>
        <p:nvSpPr>
          <p:cNvPr id="13" name="TextBox 12">
            <a:extLst>
              <a:ext uri="{FF2B5EF4-FFF2-40B4-BE49-F238E27FC236}">
                <a16:creationId xmlns:a16="http://schemas.microsoft.com/office/drawing/2014/main" id="{7B75CA94-DA27-8215-76F9-5A39C1A92263}"/>
              </a:ext>
            </a:extLst>
          </p:cNvPr>
          <p:cNvSpPr txBox="1"/>
          <p:nvPr/>
        </p:nvSpPr>
        <p:spPr>
          <a:xfrm>
            <a:off x="789710" y="5006139"/>
            <a:ext cx="1039090" cy="276999"/>
          </a:xfrm>
          <a:prstGeom prst="rect">
            <a:avLst/>
          </a:prstGeom>
          <a:noFill/>
        </p:spPr>
        <p:txBody>
          <a:bodyPr wrap="square" rtlCol="0">
            <a:spAutoFit/>
          </a:bodyPr>
          <a:lstStyle/>
          <a:p>
            <a:r>
              <a:rPr lang="en-US" sz="1200" i="1" dirty="0">
                <a:latin typeface="MgOpen Cosmetica" panose="020B0500000300020003" pitchFamily="34" charset="0"/>
              </a:rPr>
              <a:t>Testing</a:t>
            </a:r>
          </a:p>
        </p:txBody>
      </p:sp>
      <p:cxnSp>
        <p:nvCxnSpPr>
          <p:cNvPr id="15" name="Straight Arrow Connector 14">
            <a:extLst>
              <a:ext uri="{FF2B5EF4-FFF2-40B4-BE49-F238E27FC236}">
                <a16:creationId xmlns:a16="http://schemas.microsoft.com/office/drawing/2014/main" id="{CE062C57-281F-2C04-0C13-6F60684CA935}"/>
              </a:ext>
            </a:extLst>
          </p:cNvPr>
          <p:cNvCxnSpPr/>
          <p:nvPr/>
        </p:nvCxnSpPr>
        <p:spPr>
          <a:xfrm flipV="1">
            <a:off x="5403273" y="5392882"/>
            <a:ext cx="0" cy="529936"/>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717978E-D450-A619-96C3-14B136D77C09}"/>
              </a:ext>
            </a:extLst>
          </p:cNvPr>
          <p:cNvSpPr txBox="1"/>
          <p:nvPr/>
        </p:nvSpPr>
        <p:spPr>
          <a:xfrm>
            <a:off x="3667996" y="6005945"/>
            <a:ext cx="3470553" cy="738664"/>
          </a:xfrm>
          <a:prstGeom prst="rect">
            <a:avLst/>
          </a:prstGeom>
          <a:noFill/>
        </p:spPr>
        <p:txBody>
          <a:bodyPr wrap="square" rtlCol="0">
            <a:spAutoFit/>
          </a:bodyPr>
          <a:lstStyle/>
          <a:p>
            <a:pPr algn="ctr"/>
            <a:r>
              <a:rPr lang="en-US" sz="1400" dirty="0">
                <a:solidFill>
                  <a:schemeClr val="bg1"/>
                </a:solidFill>
                <a:latin typeface="MgOpen Cosmetica" panose="020B0500000300020003" pitchFamily="34" charset="0"/>
              </a:rPr>
              <a:t>This data </a:t>
            </a:r>
            <a:r>
              <a:rPr lang="en-US" sz="1400" b="1" u="sng" dirty="0">
                <a:solidFill>
                  <a:schemeClr val="bg1"/>
                </a:solidFill>
                <a:latin typeface="MgOpen Cosmetica" panose="020B0500000300020003" pitchFamily="34" charset="0"/>
              </a:rPr>
              <a:t>MUST</a:t>
            </a:r>
            <a:r>
              <a:rPr lang="en-US" sz="1400" dirty="0">
                <a:solidFill>
                  <a:schemeClr val="bg1"/>
                </a:solidFill>
                <a:latin typeface="MgOpen Cosmetica" panose="020B0500000300020003" pitchFamily="34" charset="0"/>
              </a:rPr>
              <a:t> be left out of training! This is required to show the model performs well on unseen data.</a:t>
            </a:r>
            <a:endParaRPr lang="en-US" sz="1400" b="1" u="sng" dirty="0">
              <a:solidFill>
                <a:schemeClr val="bg1"/>
              </a:solidFill>
              <a:latin typeface="MgOpen Cosmetica" panose="020B0500000300020003" pitchFamily="34" charset="0"/>
            </a:endParaRPr>
          </a:p>
        </p:txBody>
      </p:sp>
      <p:sp>
        <p:nvSpPr>
          <p:cNvPr id="17" name="TextBox 16">
            <a:extLst>
              <a:ext uri="{FF2B5EF4-FFF2-40B4-BE49-F238E27FC236}">
                <a16:creationId xmlns:a16="http://schemas.microsoft.com/office/drawing/2014/main" id="{31EFF998-8543-AF40-6912-72B93C5936BA}"/>
              </a:ext>
            </a:extLst>
          </p:cNvPr>
          <p:cNvSpPr txBox="1"/>
          <p:nvPr/>
        </p:nvSpPr>
        <p:spPr>
          <a:xfrm>
            <a:off x="7088333" y="233828"/>
            <a:ext cx="1629640" cy="1015663"/>
          </a:xfrm>
          <a:prstGeom prst="rect">
            <a:avLst/>
          </a:prstGeom>
          <a:noFill/>
        </p:spPr>
        <p:txBody>
          <a:bodyPr wrap="square" rtlCol="0">
            <a:spAutoFit/>
          </a:bodyPr>
          <a:lstStyle/>
          <a:p>
            <a:r>
              <a:rPr lang="en-US" sz="1200" i="1" dirty="0">
                <a:solidFill>
                  <a:schemeClr val="bg1"/>
                </a:solidFill>
                <a:latin typeface="MgOpen Cosmetica" panose="020B0500000300020003" pitchFamily="34" charset="0"/>
              </a:rPr>
              <a:t>Is my model still learning?</a:t>
            </a:r>
          </a:p>
          <a:p>
            <a:endParaRPr lang="en-US" sz="1200" i="1" dirty="0">
              <a:solidFill>
                <a:schemeClr val="bg1"/>
              </a:solidFill>
              <a:latin typeface="MgOpen Cosmetica" panose="020B0500000300020003" pitchFamily="34" charset="0"/>
            </a:endParaRPr>
          </a:p>
          <a:p>
            <a:r>
              <a:rPr lang="en-US" sz="1200" i="1" dirty="0">
                <a:solidFill>
                  <a:schemeClr val="bg1"/>
                </a:solidFill>
                <a:latin typeface="MgOpen Cosmetica" panose="020B0500000300020003" pitchFamily="34" charset="0"/>
              </a:rPr>
              <a:t>Do I need to adjust my learning rate?</a:t>
            </a:r>
          </a:p>
        </p:txBody>
      </p:sp>
    </p:spTree>
    <p:extLst>
      <p:ext uri="{BB962C8B-B14F-4D97-AF65-F5344CB8AC3E}">
        <p14:creationId xmlns:p14="http://schemas.microsoft.com/office/powerpoint/2010/main" val="351358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993772-44AE-BFCC-B021-4D5E8C1FAC2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E10A220-454B-3111-5C81-1423F3FF3F87}"/>
              </a:ext>
            </a:extLst>
          </p:cNvPr>
          <p:cNvSpPr txBox="1"/>
          <p:nvPr/>
        </p:nvSpPr>
        <p:spPr>
          <a:xfrm>
            <a:off x="212370" y="324591"/>
            <a:ext cx="7625344" cy="646331"/>
          </a:xfrm>
          <a:prstGeom prst="rect">
            <a:avLst/>
          </a:prstGeom>
          <a:noFill/>
        </p:spPr>
        <p:txBody>
          <a:bodyPr wrap="square" rtlCol="0">
            <a:spAutoFit/>
          </a:bodyPr>
          <a:lstStyle/>
          <a:p>
            <a:r>
              <a:rPr lang="en-US" sz="3600" dirty="0">
                <a:solidFill>
                  <a:schemeClr val="bg1"/>
                </a:solidFill>
                <a:latin typeface="MgOpen Cosmetica" panose="020B0500000300020003" pitchFamily="34" charset="0"/>
                <a:cs typeface="Calibri" panose="020F0502020204030204" pitchFamily="34" charset="0"/>
              </a:rPr>
              <a:t>Error in ML Models</a:t>
            </a:r>
          </a:p>
        </p:txBody>
      </p:sp>
      <p:sp>
        <p:nvSpPr>
          <p:cNvPr id="5" name="TextBox 4">
            <a:extLst>
              <a:ext uri="{FF2B5EF4-FFF2-40B4-BE49-F238E27FC236}">
                <a16:creationId xmlns:a16="http://schemas.microsoft.com/office/drawing/2014/main" id="{180EA74F-57C9-5562-48D9-D1AA46658637}"/>
              </a:ext>
            </a:extLst>
          </p:cNvPr>
          <p:cNvSpPr txBox="1"/>
          <p:nvPr/>
        </p:nvSpPr>
        <p:spPr>
          <a:xfrm>
            <a:off x="212370" y="1395965"/>
            <a:ext cx="8504118"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ML models don’t integrate equations forward in time. But they still have similar limits of predictability. What produces the error?</a:t>
            </a:r>
          </a:p>
        </p:txBody>
      </p:sp>
      <p:grpSp>
        <p:nvGrpSpPr>
          <p:cNvPr id="29" name="Group 28">
            <a:extLst>
              <a:ext uri="{FF2B5EF4-FFF2-40B4-BE49-F238E27FC236}">
                <a16:creationId xmlns:a16="http://schemas.microsoft.com/office/drawing/2014/main" id="{35EBE558-E604-B3D3-0C32-5284757EF87F}"/>
              </a:ext>
            </a:extLst>
          </p:cNvPr>
          <p:cNvGrpSpPr/>
          <p:nvPr/>
        </p:nvGrpSpPr>
        <p:grpSpPr>
          <a:xfrm>
            <a:off x="338924" y="2614574"/>
            <a:ext cx="4439826" cy="3291794"/>
            <a:chOff x="120396" y="346415"/>
            <a:chExt cx="8813068" cy="6534220"/>
          </a:xfrm>
        </p:grpSpPr>
        <p:pic>
          <p:nvPicPr>
            <p:cNvPr id="2" name="Picture 1" descr="A map of the north&#10;&#10;AI-generated content may be incorrect.">
              <a:extLst>
                <a:ext uri="{FF2B5EF4-FFF2-40B4-BE49-F238E27FC236}">
                  <a16:creationId xmlns:a16="http://schemas.microsoft.com/office/drawing/2014/main" id="{A087B679-EE89-1451-1267-A86DD41C4C58}"/>
                </a:ext>
              </a:extLst>
            </p:cNvPr>
            <p:cNvPicPr>
              <a:picLocks noChangeAspect="1"/>
            </p:cNvPicPr>
            <p:nvPr/>
          </p:nvPicPr>
          <p:blipFill>
            <a:blip r:embed="rId2"/>
            <a:stretch>
              <a:fillRect/>
            </a:stretch>
          </p:blipFill>
          <p:spPr>
            <a:xfrm>
              <a:off x="212651" y="346415"/>
              <a:ext cx="2807208" cy="1827425"/>
            </a:xfrm>
            <a:prstGeom prst="rect">
              <a:avLst/>
            </a:prstGeom>
          </p:spPr>
        </p:pic>
        <p:pic>
          <p:nvPicPr>
            <p:cNvPr id="3" name="Picture 2" descr="A map of the north&#10;&#10;AI-generated content may be incorrect.">
              <a:extLst>
                <a:ext uri="{FF2B5EF4-FFF2-40B4-BE49-F238E27FC236}">
                  <a16:creationId xmlns:a16="http://schemas.microsoft.com/office/drawing/2014/main" id="{97716A62-33CE-15A7-5FDD-0DE1E093543E}"/>
                </a:ext>
              </a:extLst>
            </p:cNvPr>
            <p:cNvPicPr>
              <a:picLocks noChangeAspect="1"/>
            </p:cNvPicPr>
            <p:nvPr/>
          </p:nvPicPr>
          <p:blipFill>
            <a:blip r:embed="rId3"/>
            <a:stretch>
              <a:fillRect/>
            </a:stretch>
          </p:blipFill>
          <p:spPr>
            <a:xfrm>
              <a:off x="210536" y="2462127"/>
              <a:ext cx="2807208" cy="1827424"/>
            </a:xfrm>
            <a:prstGeom prst="rect">
              <a:avLst/>
            </a:prstGeom>
          </p:spPr>
        </p:pic>
        <p:pic>
          <p:nvPicPr>
            <p:cNvPr id="6" name="Picture 5" descr="A map of the north america&#10;&#10;AI-generated content may be incorrect.">
              <a:extLst>
                <a:ext uri="{FF2B5EF4-FFF2-40B4-BE49-F238E27FC236}">
                  <a16:creationId xmlns:a16="http://schemas.microsoft.com/office/drawing/2014/main" id="{3EEBD665-1F25-8906-AD9E-9C860C147E16}"/>
                </a:ext>
              </a:extLst>
            </p:cNvPr>
            <p:cNvPicPr>
              <a:picLocks noChangeAspect="1"/>
            </p:cNvPicPr>
            <p:nvPr/>
          </p:nvPicPr>
          <p:blipFill>
            <a:blip r:embed="rId4"/>
            <a:stretch>
              <a:fillRect/>
            </a:stretch>
          </p:blipFill>
          <p:spPr>
            <a:xfrm>
              <a:off x="3168396" y="2462127"/>
              <a:ext cx="2807208" cy="1827424"/>
            </a:xfrm>
            <a:prstGeom prst="rect">
              <a:avLst/>
            </a:prstGeom>
          </p:spPr>
        </p:pic>
        <p:pic>
          <p:nvPicPr>
            <p:cNvPr id="18" name="Picture 17" descr="A map of the united states&#10;&#10;AI-generated content may be incorrect.">
              <a:extLst>
                <a:ext uri="{FF2B5EF4-FFF2-40B4-BE49-F238E27FC236}">
                  <a16:creationId xmlns:a16="http://schemas.microsoft.com/office/drawing/2014/main" id="{FCE76CAF-5D75-D33E-A6DA-48060643B35E}"/>
                </a:ext>
              </a:extLst>
            </p:cNvPr>
            <p:cNvPicPr>
              <a:picLocks noChangeAspect="1"/>
            </p:cNvPicPr>
            <p:nvPr/>
          </p:nvPicPr>
          <p:blipFill>
            <a:blip r:embed="rId5"/>
            <a:stretch>
              <a:fillRect/>
            </a:stretch>
          </p:blipFill>
          <p:spPr>
            <a:xfrm>
              <a:off x="6124143" y="2462127"/>
              <a:ext cx="2809321" cy="1828800"/>
            </a:xfrm>
            <a:prstGeom prst="rect">
              <a:avLst/>
            </a:prstGeom>
          </p:spPr>
        </p:pic>
        <p:pic>
          <p:nvPicPr>
            <p:cNvPr id="19" name="Picture 18" descr="A map of the united states&#10;&#10;AI-generated content may be incorrect.">
              <a:extLst>
                <a:ext uri="{FF2B5EF4-FFF2-40B4-BE49-F238E27FC236}">
                  <a16:creationId xmlns:a16="http://schemas.microsoft.com/office/drawing/2014/main" id="{201CD883-12AC-FD6C-E8EB-D7AF6FB16E6D}"/>
                </a:ext>
              </a:extLst>
            </p:cNvPr>
            <p:cNvPicPr>
              <a:picLocks noChangeAspect="1"/>
            </p:cNvPicPr>
            <p:nvPr/>
          </p:nvPicPr>
          <p:blipFill>
            <a:blip r:embed="rId6"/>
            <a:stretch>
              <a:fillRect/>
            </a:stretch>
          </p:blipFill>
          <p:spPr>
            <a:xfrm>
              <a:off x="6124142" y="4546275"/>
              <a:ext cx="2809321" cy="1828800"/>
            </a:xfrm>
            <a:prstGeom prst="rect">
              <a:avLst/>
            </a:prstGeom>
          </p:spPr>
        </p:pic>
        <p:cxnSp>
          <p:nvCxnSpPr>
            <p:cNvPr id="20" name="Straight Arrow Connector 19">
              <a:extLst>
                <a:ext uri="{FF2B5EF4-FFF2-40B4-BE49-F238E27FC236}">
                  <a16:creationId xmlns:a16="http://schemas.microsoft.com/office/drawing/2014/main" id="{422B4F27-9707-9284-2039-BA3F8A3E0C60}"/>
                </a:ext>
              </a:extLst>
            </p:cNvPr>
            <p:cNvCxnSpPr>
              <a:stCxn id="2" idx="2"/>
              <a:endCxn id="3" idx="0"/>
            </p:cNvCxnSpPr>
            <p:nvPr/>
          </p:nvCxnSpPr>
          <p:spPr>
            <a:xfrm flipH="1">
              <a:off x="1614140" y="2173840"/>
              <a:ext cx="2115" cy="288287"/>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1DC64C4-551F-5515-508B-D9581E667D9C}"/>
                </a:ext>
              </a:extLst>
            </p:cNvPr>
            <p:cNvCxnSpPr/>
            <p:nvPr/>
          </p:nvCxnSpPr>
          <p:spPr>
            <a:xfrm flipH="1">
              <a:off x="7528802" y="4280464"/>
              <a:ext cx="2115" cy="288287"/>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E74DCF1-E2BE-C905-A072-15ED3D31FF41}"/>
                </a:ext>
              </a:extLst>
            </p:cNvPr>
            <p:cNvCxnSpPr>
              <a:cxnSpLocks/>
            </p:cNvCxnSpPr>
            <p:nvPr/>
          </p:nvCxnSpPr>
          <p:spPr>
            <a:xfrm>
              <a:off x="2987960" y="3369920"/>
              <a:ext cx="265601" cy="0"/>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2EBCEDC-D0E2-4261-C858-A63A59ADB0DD}"/>
                </a:ext>
              </a:extLst>
            </p:cNvPr>
            <p:cNvCxnSpPr>
              <a:cxnSpLocks/>
            </p:cNvCxnSpPr>
            <p:nvPr/>
          </p:nvCxnSpPr>
          <p:spPr>
            <a:xfrm>
              <a:off x="5975604" y="3376527"/>
              <a:ext cx="265601" cy="0"/>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52E2E1E-BCD6-6B89-642C-CEC6D657B203}"/>
                </a:ext>
              </a:extLst>
            </p:cNvPr>
            <p:cNvSpPr txBox="1"/>
            <p:nvPr/>
          </p:nvSpPr>
          <p:spPr>
            <a:xfrm>
              <a:off x="3168396" y="435935"/>
              <a:ext cx="2232944" cy="488749"/>
            </a:xfrm>
            <a:prstGeom prst="rect">
              <a:avLst/>
            </a:prstGeom>
            <a:noFill/>
          </p:spPr>
          <p:txBody>
            <a:bodyPr wrap="square" rtlCol="0">
              <a:spAutoFit/>
            </a:bodyPr>
            <a:lstStyle/>
            <a:p>
              <a:r>
                <a:rPr lang="en-US" sz="1000" dirty="0">
                  <a:solidFill>
                    <a:schemeClr val="bg1"/>
                  </a:solidFill>
                  <a:latin typeface="MgOpen Cosmetica" panose="020B0500000300020003" pitchFamily="34" charset="0"/>
                </a:rPr>
                <a:t>00 </a:t>
              </a:r>
              <a:r>
                <a:rPr lang="en-US" sz="1000" dirty="0" err="1">
                  <a:solidFill>
                    <a:schemeClr val="bg1"/>
                  </a:solidFill>
                  <a:latin typeface="MgOpen Cosmetica" panose="020B0500000300020003" pitchFamily="34" charset="0"/>
                </a:rPr>
                <a:t>hr</a:t>
              </a:r>
              <a:r>
                <a:rPr lang="en-US" sz="1000" dirty="0">
                  <a:solidFill>
                    <a:schemeClr val="bg1"/>
                  </a:solidFill>
                  <a:latin typeface="MgOpen Cosmetica" panose="020B0500000300020003" pitchFamily="34" charset="0"/>
                </a:rPr>
                <a:t> (”analysis”)</a:t>
              </a:r>
            </a:p>
          </p:txBody>
        </p:sp>
        <p:sp>
          <p:nvSpPr>
            <p:cNvPr id="25" name="TextBox 24">
              <a:extLst>
                <a:ext uri="{FF2B5EF4-FFF2-40B4-BE49-F238E27FC236}">
                  <a16:creationId xmlns:a16="http://schemas.microsoft.com/office/drawing/2014/main" id="{D77C7A43-EAE6-5F65-B14B-AA7C27D1BD43}"/>
                </a:ext>
              </a:extLst>
            </p:cNvPr>
            <p:cNvSpPr txBox="1"/>
            <p:nvPr/>
          </p:nvSpPr>
          <p:spPr>
            <a:xfrm>
              <a:off x="120396" y="4424608"/>
              <a:ext cx="2232944" cy="488749"/>
            </a:xfrm>
            <a:prstGeom prst="rect">
              <a:avLst/>
            </a:prstGeom>
            <a:noFill/>
          </p:spPr>
          <p:txBody>
            <a:bodyPr wrap="square" rtlCol="0">
              <a:spAutoFit/>
            </a:bodyPr>
            <a:lstStyle/>
            <a:p>
              <a:r>
                <a:rPr lang="en-US" sz="1000" dirty="0">
                  <a:solidFill>
                    <a:schemeClr val="bg1"/>
                  </a:solidFill>
                  <a:latin typeface="MgOpen Cosmetica" panose="020B0500000300020003" pitchFamily="34" charset="0"/>
                </a:rPr>
                <a:t>06 </a:t>
              </a:r>
              <a:r>
                <a:rPr lang="en-US" sz="1000" dirty="0" err="1">
                  <a:solidFill>
                    <a:schemeClr val="bg1"/>
                  </a:solidFill>
                  <a:latin typeface="MgOpen Cosmetica" panose="020B0500000300020003" pitchFamily="34" charset="0"/>
                </a:rPr>
                <a:t>hr</a:t>
              </a:r>
              <a:endParaRPr lang="en-US" sz="1000" dirty="0">
                <a:solidFill>
                  <a:schemeClr val="bg1"/>
                </a:solidFill>
                <a:latin typeface="MgOpen Cosmetica" panose="020B0500000300020003" pitchFamily="34" charset="0"/>
              </a:endParaRPr>
            </a:p>
          </p:txBody>
        </p:sp>
        <p:sp>
          <p:nvSpPr>
            <p:cNvPr id="26" name="TextBox 25">
              <a:extLst>
                <a:ext uri="{FF2B5EF4-FFF2-40B4-BE49-F238E27FC236}">
                  <a16:creationId xmlns:a16="http://schemas.microsoft.com/office/drawing/2014/main" id="{D00E9F0B-969B-29E5-2421-BF5540E5E9E3}"/>
                </a:ext>
              </a:extLst>
            </p:cNvPr>
            <p:cNvSpPr txBox="1"/>
            <p:nvPr/>
          </p:nvSpPr>
          <p:spPr>
            <a:xfrm>
              <a:off x="3114598" y="4424608"/>
              <a:ext cx="2232944" cy="488749"/>
            </a:xfrm>
            <a:prstGeom prst="rect">
              <a:avLst/>
            </a:prstGeom>
            <a:noFill/>
          </p:spPr>
          <p:txBody>
            <a:bodyPr wrap="square" rtlCol="0">
              <a:spAutoFit/>
            </a:bodyPr>
            <a:lstStyle/>
            <a:p>
              <a:r>
                <a:rPr lang="en-US" sz="1000" dirty="0">
                  <a:solidFill>
                    <a:schemeClr val="bg1"/>
                  </a:solidFill>
                  <a:latin typeface="MgOpen Cosmetica" panose="020B0500000300020003" pitchFamily="34" charset="0"/>
                </a:rPr>
                <a:t>12 </a:t>
              </a:r>
              <a:r>
                <a:rPr lang="en-US" sz="1000" dirty="0" err="1">
                  <a:solidFill>
                    <a:schemeClr val="bg1"/>
                  </a:solidFill>
                  <a:latin typeface="MgOpen Cosmetica" panose="020B0500000300020003" pitchFamily="34" charset="0"/>
                </a:rPr>
                <a:t>hr</a:t>
              </a:r>
              <a:endParaRPr lang="en-US" sz="1000" dirty="0">
                <a:solidFill>
                  <a:schemeClr val="bg1"/>
                </a:solidFill>
                <a:latin typeface="MgOpen Cosmetica" panose="020B0500000300020003" pitchFamily="34" charset="0"/>
              </a:endParaRPr>
            </a:p>
          </p:txBody>
        </p:sp>
        <p:sp>
          <p:nvSpPr>
            <p:cNvPr id="27" name="TextBox 26">
              <a:extLst>
                <a:ext uri="{FF2B5EF4-FFF2-40B4-BE49-F238E27FC236}">
                  <a16:creationId xmlns:a16="http://schemas.microsoft.com/office/drawing/2014/main" id="{EE5D9E93-2377-129E-69A1-1E21927F6A12}"/>
                </a:ext>
              </a:extLst>
            </p:cNvPr>
            <p:cNvSpPr txBox="1"/>
            <p:nvPr/>
          </p:nvSpPr>
          <p:spPr>
            <a:xfrm>
              <a:off x="6108404" y="2022113"/>
              <a:ext cx="2232944" cy="488749"/>
            </a:xfrm>
            <a:prstGeom prst="rect">
              <a:avLst/>
            </a:prstGeom>
            <a:noFill/>
          </p:spPr>
          <p:txBody>
            <a:bodyPr wrap="square" rtlCol="0">
              <a:spAutoFit/>
            </a:bodyPr>
            <a:lstStyle/>
            <a:p>
              <a:r>
                <a:rPr lang="en-US" sz="1000" dirty="0">
                  <a:solidFill>
                    <a:schemeClr val="bg1"/>
                  </a:solidFill>
                  <a:latin typeface="MgOpen Cosmetica" panose="020B0500000300020003" pitchFamily="34" charset="0"/>
                </a:rPr>
                <a:t>18 </a:t>
              </a:r>
              <a:r>
                <a:rPr lang="en-US" sz="1000" dirty="0" err="1">
                  <a:solidFill>
                    <a:schemeClr val="bg1"/>
                  </a:solidFill>
                  <a:latin typeface="MgOpen Cosmetica" panose="020B0500000300020003" pitchFamily="34" charset="0"/>
                </a:rPr>
                <a:t>hr</a:t>
              </a:r>
              <a:endParaRPr lang="en-US" sz="1000" dirty="0">
                <a:solidFill>
                  <a:schemeClr val="bg1"/>
                </a:solidFill>
                <a:latin typeface="MgOpen Cosmetica" panose="020B0500000300020003" pitchFamily="34" charset="0"/>
              </a:endParaRPr>
            </a:p>
          </p:txBody>
        </p:sp>
        <p:sp>
          <p:nvSpPr>
            <p:cNvPr id="28" name="TextBox 27">
              <a:extLst>
                <a:ext uri="{FF2B5EF4-FFF2-40B4-BE49-F238E27FC236}">
                  <a16:creationId xmlns:a16="http://schemas.microsoft.com/office/drawing/2014/main" id="{604E1C9B-B81E-73F5-287E-99FFC4039E17}"/>
                </a:ext>
              </a:extLst>
            </p:cNvPr>
            <p:cNvSpPr txBox="1"/>
            <p:nvPr/>
          </p:nvSpPr>
          <p:spPr>
            <a:xfrm>
              <a:off x="6050033" y="6391886"/>
              <a:ext cx="2232944" cy="488749"/>
            </a:xfrm>
            <a:prstGeom prst="rect">
              <a:avLst/>
            </a:prstGeom>
            <a:noFill/>
          </p:spPr>
          <p:txBody>
            <a:bodyPr wrap="square" rtlCol="0">
              <a:spAutoFit/>
            </a:bodyPr>
            <a:lstStyle/>
            <a:p>
              <a:r>
                <a:rPr lang="en-US" sz="1000" dirty="0">
                  <a:solidFill>
                    <a:schemeClr val="bg1"/>
                  </a:solidFill>
                  <a:latin typeface="MgOpen Cosmetica" panose="020B0500000300020003" pitchFamily="34" charset="0"/>
                </a:rPr>
                <a:t>24 </a:t>
              </a:r>
              <a:r>
                <a:rPr lang="en-US" sz="1000" dirty="0" err="1">
                  <a:solidFill>
                    <a:schemeClr val="bg1"/>
                  </a:solidFill>
                  <a:latin typeface="MgOpen Cosmetica" panose="020B0500000300020003" pitchFamily="34" charset="0"/>
                </a:rPr>
                <a:t>hr</a:t>
              </a:r>
              <a:endParaRPr lang="en-US" sz="1000" dirty="0">
                <a:solidFill>
                  <a:schemeClr val="bg1"/>
                </a:solidFill>
                <a:latin typeface="MgOpen Cosmetica" panose="020B0500000300020003" pitchFamily="34" charset="0"/>
              </a:endParaRPr>
            </a:p>
          </p:txBody>
        </p:sp>
      </p:grpSp>
      <p:sp>
        <p:nvSpPr>
          <p:cNvPr id="45" name="TextBox 44">
            <a:extLst>
              <a:ext uri="{FF2B5EF4-FFF2-40B4-BE49-F238E27FC236}">
                <a16:creationId xmlns:a16="http://schemas.microsoft.com/office/drawing/2014/main" id="{D2DF14BF-5E1F-3963-E4EA-B31F2E9A5CF8}"/>
              </a:ext>
            </a:extLst>
          </p:cNvPr>
          <p:cNvSpPr txBox="1"/>
          <p:nvPr/>
        </p:nvSpPr>
        <p:spPr>
          <a:xfrm>
            <a:off x="4983562" y="2456412"/>
            <a:ext cx="3988160" cy="3416320"/>
          </a:xfrm>
          <a:prstGeom prst="rect">
            <a:avLst/>
          </a:prstGeom>
          <a:noFill/>
        </p:spPr>
        <p:txBody>
          <a:bodyPr wrap="square">
            <a:spAutoFit/>
          </a:bodyPr>
          <a:lstStyle/>
          <a:p>
            <a:r>
              <a:rPr lang="en-US" dirty="0">
                <a:solidFill>
                  <a:schemeClr val="bg1"/>
                </a:solidFill>
                <a:latin typeface="MgOpen Cosmetica" panose="020B0500000300020003" pitchFamily="34" charset="0"/>
              </a:rPr>
              <a:t>Not propagating errors mathematically.</a:t>
            </a:r>
          </a:p>
          <a:p>
            <a:endParaRPr lang="en-US" dirty="0">
              <a:solidFill>
                <a:schemeClr val="bg1"/>
              </a:solidFill>
              <a:latin typeface="MgOpen Cosmetica" panose="020B0500000300020003" pitchFamily="34" charset="0"/>
            </a:endParaRPr>
          </a:p>
          <a:p>
            <a:r>
              <a:rPr lang="en-US" dirty="0">
                <a:solidFill>
                  <a:schemeClr val="bg1"/>
                </a:solidFill>
                <a:latin typeface="MgOpen Cosmetica" panose="020B0500000300020003" pitchFamily="34" charset="0"/>
              </a:rPr>
              <a:t>But there is still information content error in autoregressive models.</a:t>
            </a:r>
          </a:p>
          <a:p>
            <a:endParaRPr lang="en-US" dirty="0">
              <a:solidFill>
                <a:schemeClr val="bg1"/>
              </a:solidFill>
              <a:latin typeface="MgOpen Cosmetica" panose="020B0500000300020003" pitchFamily="34" charset="0"/>
            </a:endParaRPr>
          </a:p>
          <a:p>
            <a:r>
              <a:rPr lang="en-US" dirty="0">
                <a:solidFill>
                  <a:schemeClr val="bg1"/>
                </a:solidFill>
                <a:latin typeface="MgOpen Cosmetica" panose="020B0500000300020003" pitchFamily="34" charset="0"/>
              </a:rPr>
              <a:t>06 </a:t>
            </a:r>
            <a:r>
              <a:rPr lang="en-US" dirty="0" err="1">
                <a:solidFill>
                  <a:schemeClr val="bg1"/>
                </a:solidFill>
                <a:latin typeface="MgOpen Cosmetica" panose="020B0500000300020003" pitchFamily="34" charset="0"/>
              </a:rPr>
              <a:t>hr</a:t>
            </a:r>
            <a:r>
              <a:rPr lang="en-US" dirty="0">
                <a:solidFill>
                  <a:schemeClr val="bg1"/>
                </a:solidFill>
                <a:latin typeface="MgOpen Cosmetica" panose="020B0500000300020003" pitchFamily="34" charset="0"/>
              </a:rPr>
              <a:t> is IC for 12 hr.</a:t>
            </a:r>
          </a:p>
          <a:p>
            <a:r>
              <a:rPr lang="en-US" dirty="0">
                <a:solidFill>
                  <a:schemeClr val="bg1"/>
                </a:solidFill>
                <a:latin typeface="MgOpen Cosmetica" panose="020B0500000300020003" pitchFamily="34" charset="0"/>
              </a:rPr>
              <a:t>12 </a:t>
            </a:r>
            <a:r>
              <a:rPr lang="en-US" dirty="0" err="1">
                <a:solidFill>
                  <a:schemeClr val="bg1"/>
                </a:solidFill>
                <a:latin typeface="MgOpen Cosmetica" panose="020B0500000300020003" pitchFamily="34" charset="0"/>
              </a:rPr>
              <a:t>hr</a:t>
            </a:r>
            <a:r>
              <a:rPr lang="en-US" dirty="0">
                <a:solidFill>
                  <a:schemeClr val="bg1"/>
                </a:solidFill>
                <a:latin typeface="MgOpen Cosmetica" panose="020B0500000300020003" pitchFamily="34" charset="0"/>
              </a:rPr>
              <a:t> is IC for 18 </a:t>
            </a:r>
            <a:r>
              <a:rPr lang="en-US" dirty="0" err="1">
                <a:solidFill>
                  <a:schemeClr val="bg1"/>
                </a:solidFill>
                <a:latin typeface="MgOpen Cosmetica" panose="020B0500000300020003" pitchFamily="34" charset="0"/>
              </a:rPr>
              <a:t>hr</a:t>
            </a:r>
            <a:r>
              <a:rPr lang="en-US" dirty="0">
                <a:solidFill>
                  <a:schemeClr val="bg1"/>
                </a:solidFill>
                <a:latin typeface="MgOpen Cosmetica" panose="020B0500000300020003" pitchFamily="34" charset="0"/>
              </a:rPr>
              <a:t>…and so on…</a:t>
            </a:r>
          </a:p>
          <a:p>
            <a:endParaRPr lang="en-US" dirty="0">
              <a:solidFill>
                <a:schemeClr val="bg1"/>
              </a:solidFill>
              <a:latin typeface="MgOpen Cosmetica" panose="020B0500000300020003" pitchFamily="34" charset="0"/>
            </a:endParaRPr>
          </a:p>
          <a:p>
            <a:r>
              <a:rPr lang="en-US" dirty="0">
                <a:solidFill>
                  <a:schemeClr val="bg1"/>
                </a:solidFill>
                <a:latin typeface="MgOpen Cosmetica" panose="020B0500000300020003" pitchFamily="34" charset="0"/>
              </a:rPr>
              <a:t>So any error in the 12 </a:t>
            </a:r>
            <a:r>
              <a:rPr lang="en-US" dirty="0" err="1">
                <a:solidFill>
                  <a:schemeClr val="bg1"/>
                </a:solidFill>
                <a:latin typeface="MgOpen Cosmetica" panose="020B0500000300020003" pitchFamily="34" charset="0"/>
              </a:rPr>
              <a:t>hr</a:t>
            </a:r>
            <a:r>
              <a:rPr lang="en-US" dirty="0">
                <a:solidFill>
                  <a:schemeClr val="bg1"/>
                </a:solidFill>
                <a:latin typeface="MgOpen Cosmetica" panose="020B0500000300020003" pitchFamily="34" charset="0"/>
              </a:rPr>
              <a:t> prediction is an error in the input tensor for the 18 </a:t>
            </a:r>
            <a:r>
              <a:rPr lang="en-US" dirty="0" err="1">
                <a:solidFill>
                  <a:schemeClr val="bg1"/>
                </a:solidFill>
                <a:latin typeface="MgOpen Cosmetica" panose="020B0500000300020003" pitchFamily="34" charset="0"/>
              </a:rPr>
              <a:t>hr</a:t>
            </a:r>
            <a:r>
              <a:rPr lang="en-US" dirty="0">
                <a:solidFill>
                  <a:schemeClr val="bg1"/>
                </a:solidFill>
                <a:latin typeface="MgOpen Cosmetica" panose="020B0500000300020003" pitchFamily="34" charset="0"/>
              </a:rPr>
              <a:t> prediction. Eventually, prediction does not match the truth.</a:t>
            </a:r>
          </a:p>
        </p:txBody>
      </p:sp>
    </p:spTree>
    <p:extLst>
      <p:ext uri="{BB962C8B-B14F-4D97-AF65-F5344CB8AC3E}">
        <p14:creationId xmlns:p14="http://schemas.microsoft.com/office/powerpoint/2010/main" val="1370508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D254D8-52E2-4873-0EBB-E531ED0C8B93}"/>
              </a:ext>
            </a:extLst>
          </p:cNvPr>
          <p:cNvSpPr txBox="1"/>
          <p:nvPr/>
        </p:nvSpPr>
        <p:spPr>
          <a:xfrm>
            <a:off x="212370" y="324591"/>
            <a:ext cx="7625344" cy="646331"/>
          </a:xfrm>
          <a:prstGeom prst="rect">
            <a:avLst/>
          </a:prstGeom>
          <a:noFill/>
        </p:spPr>
        <p:txBody>
          <a:bodyPr wrap="square" rtlCol="0">
            <a:spAutoFit/>
          </a:bodyPr>
          <a:lstStyle/>
          <a:p>
            <a:r>
              <a:rPr lang="en-US" sz="3600" dirty="0">
                <a:solidFill>
                  <a:schemeClr val="bg1"/>
                </a:solidFill>
                <a:latin typeface="MgOpen Cosmetica" panose="020B0500000300020003" pitchFamily="34" charset="0"/>
                <a:cs typeface="Calibri" panose="020F0502020204030204" pitchFamily="34" charset="0"/>
              </a:rPr>
              <a:t>Error in ML Models</a:t>
            </a:r>
          </a:p>
        </p:txBody>
      </p:sp>
      <p:grpSp>
        <p:nvGrpSpPr>
          <p:cNvPr id="17" name="Group 16">
            <a:extLst>
              <a:ext uri="{FF2B5EF4-FFF2-40B4-BE49-F238E27FC236}">
                <a16:creationId xmlns:a16="http://schemas.microsoft.com/office/drawing/2014/main" id="{FA5BBAC1-32D2-3AE2-3C6A-B83AB80244CD}"/>
              </a:ext>
            </a:extLst>
          </p:cNvPr>
          <p:cNvGrpSpPr/>
          <p:nvPr/>
        </p:nvGrpSpPr>
        <p:grpSpPr>
          <a:xfrm>
            <a:off x="4277481" y="2018371"/>
            <a:ext cx="4578435" cy="3914113"/>
            <a:chOff x="4204053" y="2458192"/>
            <a:chExt cx="3940647" cy="3368867"/>
          </a:xfrm>
        </p:grpSpPr>
        <p:grpSp>
          <p:nvGrpSpPr>
            <p:cNvPr id="15" name="Group 14">
              <a:extLst>
                <a:ext uri="{FF2B5EF4-FFF2-40B4-BE49-F238E27FC236}">
                  <a16:creationId xmlns:a16="http://schemas.microsoft.com/office/drawing/2014/main" id="{E93C3138-F20B-0BC5-0E0D-1F2FE00EB297}"/>
                </a:ext>
              </a:extLst>
            </p:cNvPr>
            <p:cNvGrpSpPr/>
            <p:nvPr/>
          </p:nvGrpSpPr>
          <p:grpSpPr>
            <a:xfrm>
              <a:off x="4204053" y="2458192"/>
              <a:ext cx="3940647" cy="3368867"/>
              <a:chOff x="4204053" y="2458192"/>
              <a:chExt cx="3249694" cy="2709587"/>
            </a:xfrm>
          </p:grpSpPr>
          <p:sp>
            <p:nvSpPr>
              <p:cNvPr id="9" name="Rectangle 8">
                <a:extLst>
                  <a:ext uri="{FF2B5EF4-FFF2-40B4-BE49-F238E27FC236}">
                    <a16:creationId xmlns:a16="http://schemas.microsoft.com/office/drawing/2014/main" id="{9ACF533D-49D4-F5BC-E9EC-FF89DAA5BD4F}"/>
                  </a:ext>
                </a:extLst>
              </p:cNvPr>
              <p:cNvSpPr/>
              <p:nvPr/>
            </p:nvSpPr>
            <p:spPr>
              <a:xfrm>
                <a:off x="4464429" y="4708813"/>
                <a:ext cx="2967972" cy="4118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aph of different colored lines&#10;&#10;AI-generated content may be incorrect.">
                <a:extLst>
                  <a:ext uri="{FF2B5EF4-FFF2-40B4-BE49-F238E27FC236}">
                    <a16:creationId xmlns:a16="http://schemas.microsoft.com/office/drawing/2014/main" id="{97F90663-C81D-3D07-543E-16778E12386E}"/>
                  </a:ext>
                </a:extLst>
              </p:cNvPr>
              <p:cNvPicPr>
                <a:picLocks noChangeAspect="1"/>
              </p:cNvPicPr>
              <p:nvPr/>
            </p:nvPicPr>
            <p:blipFill>
              <a:blip r:embed="rId2"/>
              <a:stretch>
                <a:fillRect/>
              </a:stretch>
            </p:blipFill>
            <p:spPr>
              <a:xfrm>
                <a:off x="4464429" y="2458192"/>
                <a:ext cx="2967972" cy="2250621"/>
              </a:xfrm>
              <a:prstGeom prst="rect">
                <a:avLst/>
              </a:prstGeom>
            </p:spPr>
          </p:pic>
          <p:sp>
            <p:nvSpPr>
              <p:cNvPr id="8" name="TextBox 7">
                <a:extLst>
                  <a:ext uri="{FF2B5EF4-FFF2-40B4-BE49-F238E27FC236}">
                    <a16:creationId xmlns:a16="http://schemas.microsoft.com/office/drawing/2014/main" id="{11531FBB-B200-044F-37DC-E604EDEE0055}"/>
                  </a:ext>
                </a:extLst>
              </p:cNvPr>
              <p:cNvSpPr txBox="1"/>
              <p:nvPr/>
            </p:nvSpPr>
            <p:spPr>
              <a:xfrm>
                <a:off x="5200268" y="4708813"/>
                <a:ext cx="398548" cy="222791"/>
              </a:xfrm>
              <a:prstGeom prst="rect">
                <a:avLst/>
              </a:prstGeom>
              <a:noFill/>
            </p:spPr>
            <p:txBody>
              <a:bodyPr wrap="square" rtlCol="0">
                <a:spAutoFit/>
              </a:bodyPr>
              <a:lstStyle/>
              <a:p>
                <a:r>
                  <a:rPr lang="en-US" sz="1200" dirty="0">
                    <a:latin typeface="Cambria Math" panose="02040503050406030204" pitchFamily="18" charset="0"/>
                    <a:ea typeface="Cambria Math" panose="02040503050406030204" pitchFamily="18" charset="0"/>
                  </a:rPr>
                  <a:t>10</a:t>
                </a:r>
                <a:r>
                  <a:rPr lang="en-US" sz="1200" baseline="30000" dirty="0">
                    <a:latin typeface="Cambria Math" panose="02040503050406030204" pitchFamily="18" charset="0"/>
                    <a:ea typeface="Cambria Math" panose="02040503050406030204" pitchFamily="18" charset="0"/>
                  </a:rPr>
                  <a:t>0</a:t>
                </a:r>
              </a:p>
            </p:txBody>
          </p:sp>
          <p:sp>
            <p:nvSpPr>
              <p:cNvPr id="10" name="TextBox 9">
                <a:extLst>
                  <a:ext uri="{FF2B5EF4-FFF2-40B4-BE49-F238E27FC236}">
                    <a16:creationId xmlns:a16="http://schemas.microsoft.com/office/drawing/2014/main" id="{326B978C-FE94-E368-DF69-4FA354000904}"/>
                  </a:ext>
                </a:extLst>
              </p:cNvPr>
              <p:cNvSpPr txBox="1"/>
              <p:nvPr/>
            </p:nvSpPr>
            <p:spPr>
              <a:xfrm>
                <a:off x="6128658" y="4708813"/>
                <a:ext cx="385225" cy="222791"/>
              </a:xfrm>
              <a:prstGeom prst="rect">
                <a:avLst/>
              </a:prstGeom>
              <a:noFill/>
            </p:spPr>
            <p:txBody>
              <a:bodyPr wrap="square" rtlCol="0">
                <a:spAutoFit/>
              </a:bodyPr>
              <a:lstStyle/>
              <a:p>
                <a:r>
                  <a:rPr lang="en-US" sz="1200" dirty="0">
                    <a:latin typeface="Cambria Math" panose="02040503050406030204" pitchFamily="18" charset="0"/>
                    <a:ea typeface="Cambria Math" panose="02040503050406030204" pitchFamily="18" charset="0"/>
                  </a:rPr>
                  <a:t>10</a:t>
                </a:r>
                <a:r>
                  <a:rPr lang="en-US" sz="1200" baseline="30000" dirty="0">
                    <a:latin typeface="Cambria Math" panose="02040503050406030204" pitchFamily="18" charset="0"/>
                    <a:ea typeface="Cambria Math" panose="02040503050406030204" pitchFamily="18" charset="0"/>
                  </a:rPr>
                  <a:t>1</a:t>
                </a:r>
              </a:p>
            </p:txBody>
          </p:sp>
          <p:sp>
            <p:nvSpPr>
              <p:cNvPr id="11" name="TextBox 10">
                <a:extLst>
                  <a:ext uri="{FF2B5EF4-FFF2-40B4-BE49-F238E27FC236}">
                    <a16:creationId xmlns:a16="http://schemas.microsoft.com/office/drawing/2014/main" id="{91257423-44EE-3644-DCAA-D9929C969E71}"/>
                  </a:ext>
                </a:extLst>
              </p:cNvPr>
              <p:cNvSpPr txBox="1"/>
              <p:nvPr/>
            </p:nvSpPr>
            <p:spPr>
              <a:xfrm>
                <a:off x="7047176" y="4712576"/>
                <a:ext cx="385225" cy="222791"/>
              </a:xfrm>
              <a:prstGeom prst="rect">
                <a:avLst/>
              </a:prstGeom>
              <a:noFill/>
            </p:spPr>
            <p:txBody>
              <a:bodyPr wrap="square" rtlCol="0">
                <a:spAutoFit/>
              </a:bodyPr>
              <a:lstStyle/>
              <a:p>
                <a:r>
                  <a:rPr lang="en-US" sz="1200" dirty="0">
                    <a:latin typeface="Cambria Math" panose="02040503050406030204" pitchFamily="18" charset="0"/>
                    <a:ea typeface="Cambria Math" panose="02040503050406030204" pitchFamily="18" charset="0"/>
                  </a:rPr>
                  <a:t>10</a:t>
                </a:r>
                <a:r>
                  <a:rPr lang="en-US" sz="1200" baseline="30000" dirty="0">
                    <a:latin typeface="Cambria Math" panose="02040503050406030204" pitchFamily="18" charset="0"/>
                    <a:ea typeface="Cambria Math" panose="02040503050406030204" pitchFamily="18" charset="0"/>
                  </a:rPr>
                  <a:t>2</a:t>
                </a:r>
              </a:p>
            </p:txBody>
          </p:sp>
          <p:sp>
            <p:nvSpPr>
              <p:cNvPr id="12" name="TextBox 11">
                <a:extLst>
                  <a:ext uri="{FF2B5EF4-FFF2-40B4-BE49-F238E27FC236}">
                    <a16:creationId xmlns:a16="http://schemas.microsoft.com/office/drawing/2014/main" id="{A5839168-2ED9-B27D-8F21-8BA50EAE0A1B}"/>
                  </a:ext>
                </a:extLst>
              </p:cNvPr>
              <p:cNvSpPr txBox="1"/>
              <p:nvPr/>
            </p:nvSpPr>
            <p:spPr>
              <a:xfrm>
                <a:off x="5137267" y="4890780"/>
                <a:ext cx="2316480" cy="276999"/>
              </a:xfrm>
              <a:prstGeom prst="rect">
                <a:avLst/>
              </a:prstGeom>
              <a:noFill/>
            </p:spPr>
            <p:txBody>
              <a:bodyPr wrap="square" rtlCol="0">
                <a:spAutoFit/>
              </a:bodyPr>
              <a:lstStyle/>
              <a:p>
                <a:pPr algn="ctr"/>
                <a:r>
                  <a:rPr lang="en-US" sz="1200" dirty="0">
                    <a:latin typeface="Cambria Math" panose="02040503050406030204" pitchFamily="18" charset="0"/>
                    <a:ea typeface="Cambria Math" panose="02040503050406030204" pitchFamily="18" charset="0"/>
                  </a:rPr>
                  <a:t>Zonal Wavenumber</a:t>
                </a:r>
              </a:p>
            </p:txBody>
          </p:sp>
          <p:sp>
            <p:nvSpPr>
              <p:cNvPr id="13" name="Rectangle 12">
                <a:extLst>
                  <a:ext uri="{FF2B5EF4-FFF2-40B4-BE49-F238E27FC236}">
                    <a16:creationId xmlns:a16="http://schemas.microsoft.com/office/drawing/2014/main" id="{7853F05C-F521-96EE-3828-8ACE50935C7B}"/>
                  </a:ext>
                </a:extLst>
              </p:cNvPr>
              <p:cNvSpPr/>
              <p:nvPr/>
            </p:nvSpPr>
            <p:spPr>
              <a:xfrm>
                <a:off x="4204053" y="2458192"/>
                <a:ext cx="277001" cy="26624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DE3773-15E8-00BF-054C-0B460AB25558}"/>
                  </a:ext>
                </a:extLst>
              </p:cNvPr>
              <p:cNvSpPr txBox="1"/>
              <p:nvPr/>
            </p:nvSpPr>
            <p:spPr>
              <a:xfrm rot="16200000">
                <a:off x="3184316" y="3503057"/>
                <a:ext cx="2316480" cy="276999"/>
              </a:xfrm>
              <a:prstGeom prst="rect">
                <a:avLst/>
              </a:prstGeom>
              <a:noFill/>
            </p:spPr>
            <p:txBody>
              <a:bodyPr wrap="square" rtlCol="0">
                <a:spAutoFit/>
              </a:bodyPr>
              <a:lstStyle/>
              <a:p>
                <a:pPr algn="ctr"/>
                <a:r>
                  <a:rPr lang="en-US" sz="1200" dirty="0">
                    <a:latin typeface="Cambria Math" panose="02040503050406030204" pitchFamily="18" charset="0"/>
                    <a:ea typeface="Cambria Math" panose="02040503050406030204" pitchFamily="18" charset="0"/>
                  </a:rPr>
                  <a:t>Normalized spectral density </a:t>
                </a:r>
              </a:p>
            </p:txBody>
          </p:sp>
        </p:grpSp>
        <p:sp>
          <p:nvSpPr>
            <p:cNvPr id="16" name="TextBox 15">
              <a:extLst>
                <a:ext uri="{FF2B5EF4-FFF2-40B4-BE49-F238E27FC236}">
                  <a16:creationId xmlns:a16="http://schemas.microsoft.com/office/drawing/2014/main" id="{487A38C8-5C6F-8D3F-4851-9A6E56998956}"/>
                </a:ext>
              </a:extLst>
            </p:cNvPr>
            <p:cNvSpPr txBox="1"/>
            <p:nvPr/>
          </p:nvSpPr>
          <p:spPr>
            <a:xfrm>
              <a:off x="5629834" y="3361765"/>
              <a:ext cx="1995964" cy="1569660"/>
            </a:xfrm>
            <a:prstGeom prst="rect">
              <a:avLst/>
            </a:prstGeom>
            <a:noFill/>
          </p:spPr>
          <p:txBody>
            <a:bodyPr wrap="square" rtlCol="0">
              <a:spAutoFit/>
            </a:bodyPr>
            <a:lstStyle/>
            <a:p>
              <a:r>
                <a:rPr lang="en-US" sz="1200" b="1" dirty="0">
                  <a:solidFill>
                    <a:srgbClr val="C91F27"/>
                  </a:solidFill>
                  <a:latin typeface="MgOpen Cosmetica" panose="020B0500000300020003" pitchFamily="34" charset="0"/>
                </a:rPr>
                <a:t>Pangu</a:t>
              </a:r>
            </a:p>
            <a:p>
              <a:r>
                <a:rPr lang="en-US" sz="1200" b="1" dirty="0" err="1">
                  <a:solidFill>
                    <a:srgbClr val="1B78B6"/>
                  </a:solidFill>
                  <a:latin typeface="MgOpen Cosmetica" panose="020B0500000300020003" pitchFamily="34" charset="0"/>
                </a:rPr>
                <a:t>NeuralGCM</a:t>
              </a:r>
              <a:endParaRPr lang="en-US" sz="1200" b="1" dirty="0">
                <a:solidFill>
                  <a:srgbClr val="1B78B6"/>
                </a:solidFill>
                <a:latin typeface="MgOpen Cosmetica" panose="020B0500000300020003" pitchFamily="34" charset="0"/>
              </a:endParaRPr>
            </a:p>
            <a:p>
              <a:r>
                <a:rPr lang="en-US" sz="1200" b="1" dirty="0" err="1">
                  <a:solidFill>
                    <a:srgbClr val="63C19D"/>
                  </a:solidFill>
                  <a:latin typeface="MgOpen Cosmetica" panose="020B0500000300020003" pitchFamily="34" charset="0"/>
                </a:rPr>
                <a:t>GraphCast</a:t>
              </a:r>
              <a:endParaRPr lang="en-US" sz="1200" b="1" dirty="0">
                <a:solidFill>
                  <a:srgbClr val="63C19D"/>
                </a:solidFill>
                <a:latin typeface="MgOpen Cosmetica" panose="020B0500000300020003" pitchFamily="34" charset="0"/>
              </a:endParaRPr>
            </a:p>
            <a:p>
              <a:r>
                <a:rPr lang="en-US" sz="1200" b="1" dirty="0">
                  <a:solidFill>
                    <a:srgbClr val="E2A024"/>
                  </a:solidFill>
                  <a:latin typeface="MgOpen Cosmetica" panose="020B0500000300020003" pitchFamily="34" charset="0"/>
                </a:rPr>
                <a:t>ECMWF HRES</a:t>
              </a:r>
            </a:p>
            <a:p>
              <a:r>
                <a:rPr lang="en-US" sz="1200" b="1" dirty="0">
                  <a:latin typeface="MgOpen Cosmetica" panose="020B0500000300020003" pitchFamily="34" charset="0"/>
                </a:rPr>
                <a:t>ERA5</a:t>
              </a:r>
            </a:p>
            <a:p>
              <a:endParaRPr lang="en-US" sz="1200" b="1" dirty="0">
                <a:latin typeface="MgOpen Cosmetica" panose="020B0500000300020003" pitchFamily="34" charset="0"/>
              </a:endParaRPr>
            </a:p>
            <a:p>
              <a:r>
                <a:rPr lang="en-US" sz="1200" dirty="0">
                  <a:latin typeface="MgOpen Cosmetica" panose="020B0500000300020003" pitchFamily="34" charset="0"/>
                </a:rPr>
                <a:t>Dashed: 1-day forecast</a:t>
              </a:r>
            </a:p>
            <a:p>
              <a:r>
                <a:rPr lang="en-US" sz="1200" dirty="0">
                  <a:latin typeface="MgOpen Cosmetica" panose="020B0500000300020003" pitchFamily="34" charset="0"/>
                </a:rPr>
                <a:t>Solid: 7-day forecast</a:t>
              </a:r>
            </a:p>
          </p:txBody>
        </p:sp>
      </p:grpSp>
      <p:sp>
        <p:nvSpPr>
          <p:cNvPr id="18" name="TextBox 17">
            <a:extLst>
              <a:ext uri="{FF2B5EF4-FFF2-40B4-BE49-F238E27FC236}">
                <a16:creationId xmlns:a16="http://schemas.microsoft.com/office/drawing/2014/main" id="{DAF53DC6-DE63-3E13-4073-0C53FB3BD7FA}"/>
              </a:ext>
            </a:extLst>
          </p:cNvPr>
          <p:cNvSpPr txBox="1"/>
          <p:nvPr/>
        </p:nvSpPr>
        <p:spPr>
          <a:xfrm>
            <a:off x="993135" y="1498804"/>
            <a:ext cx="2145748" cy="553998"/>
          </a:xfrm>
          <a:prstGeom prst="rect">
            <a:avLst/>
          </a:prstGeom>
          <a:noFill/>
          <a:ln w="38100">
            <a:solidFill>
              <a:srgbClr val="FFFF00"/>
            </a:solidFill>
          </a:ln>
        </p:spPr>
        <p:txBody>
          <a:bodyPr wrap="square">
            <a:spAutoFit/>
          </a:bodyPr>
          <a:lstStyle/>
          <a:p>
            <a:pPr algn="ctr"/>
            <a:r>
              <a:rPr lang="en-US" sz="3000" b="1" dirty="0">
                <a:solidFill>
                  <a:schemeClr val="bg1"/>
                </a:solidFill>
                <a:latin typeface="MgOpen Cosmetica" panose="020B0500000300020003" pitchFamily="34" charset="0"/>
              </a:rPr>
              <a:t>Smoothing</a:t>
            </a:r>
          </a:p>
        </p:txBody>
      </p:sp>
      <p:sp>
        <p:nvSpPr>
          <p:cNvPr id="20" name="TextBox 19">
            <a:extLst>
              <a:ext uri="{FF2B5EF4-FFF2-40B4-BE49-F238E27FC236}">
                <a16:creationId xmlns:a16="http://schemas.microsoft.com/office/drawing/2014/main" id="{C2B63D2B-E88D-35FC-2D08-2D656B026F4C}"/>
              </a:ext>
            </a:extLst>
          </p:cNvPr>
          <p:cNvSpPr txBox="1"/>
          <p:nvPr/>
        </p:nvSpPr>
        <p:spPr>
          <a:xfrm>
            <a:off x="288084" y="2457114"/>
            <a:ext cx="3790899" cy="2862322"/>
          </a:xfrm>
          <a:prstGeom prst="rect">
            <a:avLst/>
          </a:prstGeom>
          <a:noFill/>
        </p:spPr>
        <p:txBody>
          <a:bodyPr wrap="square">
            <a:spAutoFit/>
          </a:bodyPr>
          <a:lstStyle/>
          <a:p>
            <a:r>
              <a:rPr lang="en-US" dirty="0">
                <a:solidFill>
                  <a:schemeClr val="bg1"/>
                </a:solidFill>
                <a:latin typeface="MgOpen Cosmetica" panose="020B0500000300020003" pitchFamily="34" charset="0"/>
              </a:rPr>
              <a:t>ML models universally underrepresent small scale weather.</a:t>
            </a:r>
          </a:p>
          <a:p>
            <a:endParaRPr lang="en-US" dirty="0">
              <a:solidFill>
                <a:schemeClr val="bg1"/>
              </a:solidFill>
              <a:latin typeface="MgOpen Cosmetica" panose="020B0500000300020003" pitchFamily="34" charset="0"/>
            </a:endParaRPr>
          </a:p>
          <a:p>
            <a:r>
              <a:rPr lang="en-US" dirty="0">
                <a:solidFill>
                  <a:schemeClr val="bg1"/>
                </a:solidFill>
                <a:latin typeface="MgOpen Cosmetica" panose="020B0500000300020003" pitchFamily="34" charset="0"/>
              </a:rPr>
              <a:t>Why? ML models aren’t trained to obey physics! They are trained to minimize a loss function.</a:t>
            </a:r>
          </a:p>
          <a:p>
            <a:endParaRPr lang="en-US" dirty="0">
              <a:solidFill>
                <a:schemeClr val="bg1"/>
              </a:solidFill>
              <a:latin typeface="MgOpen Cosmetica" panose="020B0500000300020003" pitchFamily="34" charset="0"/>
            </a:endParaRPr>
          </a:p>
          <a:p>
            <a:r>
              <a:rPr lang="en-US" b="1" dirty="0">
                <a:solidFill>
                  <a:schemeClr val="bg1"/>
                </a:solidFill>
                <a:latin typeface="MgOpen Cosmetica" panose="020B0500000300020003" pitchFamily="34" charset="0"/>
              </a:rPr>
              <a:t>Huge</a:t>
            </a:r>
            <a:r>
              <a:rPr lang="en-US" dirty="0">
                <a:solidFill>
                  <a:schemeClr val="bg1"/>
                </a:solidFill>
                <a:latin typeface="MgOpen Cosmetica" panose="020B0500000300020003" pitchFamily="34" charset="0"/>
              </a:rPr>
              <a:t> impacts for real day-to-day weather prediction (temperature, rainfall, wind, etc.).</a:t>
            </a:r>
          </a:p>
        </p:txBody>
      </p:sp>
      <p:sp>
        <p:nvSpPr>
          <p:cNvPr id="21" name="TextBox 20">
            <a:extLst>
              <a:ext uri="{FF2B5EF4-FFF2-40B4-BE49-F238E27FC236}">
                <a16:creationId xmlns:a16="http://schemas.microsoft.com/office/drawing/2014/main" id="{671294B6-E20A-02D3-CAC5-BDF321750274}"/>
              </a:ext>
            </a:extLst>
          </p:cNvPr>
          <p:cNvSpPr txBox="1"/>
          <p:nvPr/>
        </p:nvSpPr>
        <p:spPr>
          <a:xfrm>
            <a:off x="4639314" y="1215132"/>
            <a:ext cx="3790899" cy="646331"/>
          </a:xfrm>
          <a:prstGeom prst="rect">
            <a:avLst/>
          </a:prstGeom>
          <a:noFill/>
        </p:spPr>
        <p:txBody>
          <a:bodyPr wrap="square">
            <a:spAutoFit/>
          </a:bodyPr>
          <a:lstStyle/>
          <a:p>
            <a:pPr algn="ctr"/>
            <a:r>
              <a:rPr lang="en-US" dirty="0">
                <a:solidFill>
                  <a:schemeClr val="bg1"/>
                </a:solidFill>
                <a:latin typeface="MgOpen Cosmetica" panose="020B0500000300020003" pitchFamily="34" charset="0"/>
              </a:rPr>
              <a:t>Normalized power spectra for wind speed in 15°S to 15°N</a:t>
            </a:r>
          </a:p>
        </p:txBody>
      </p:sp>
    </p:spTree>
    <p:extLst>
      <p:ext uri="{BB962C8B-B14F-4D97-AF65-F5344CB8AC3E}">
        <p14:creationId xmlns:p14="http://schemas.microsoft.com/office/powerpoint/2010/main" val="1009749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C2190F2-4E95-8C1A-C14F-2B2011F896E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BAD7A65-EDF2-79DA-C861-B620A0FCA202}"/>
              </a:ext>
            </a:extLst>
          </p:cNvPr>
          <p:cNvSpPr txBox="1"/>
          <p:nvPr/>
        </p:nvSpPr>
        <p:spPr>
          <a:xfrm>
            <a:off x="212370" y="324591"/>
            <a:ext cx="7625344" cy="646331"/>
          </a:xfrm>
          <a:prstGeom prst="rect">
            <a:avLst/>
          </a:prstGeom>
          <a:noFill/>
        </p:spPr>
        <p:txBody>
          <a:bodyPr wrap="square" rtlCol="0">
            <a:spAutoFit/>
          </a:bodyPr>
          <a:lstStyle/>
          <a:p>
            <a:r>
              <a:rPr lang="en-US" sz="3600" dirty="0">
                <a:solidFill>
                  <a:schemeClr val="bg1"/>
                </a:solidFill>
                <a:latin typeface="MgOpen Cosmetica" panose="020B0500000300020003" pitchFamily="34" charset="0"/>
                <a:cs typeface="Calibri" panose="020F0502020204030204" pitchFamily="34" charset="0"/>
              </a:rPr>
              <a:t>Error in ML Models</a:t>
            </a:r>
          </a:p>
        </p:txBody>
      </p:sp>
      <p:sp>
        <p:nvSpPr>
          <p:cNvPr id="18" name="TextBox 17">
            <a:extLst>
              <a:ext uri="{FF2B5EF4-FFF2-40B4-BE49-F238E27FC236}">
                <a16:creationId xmlns:a16="http://schemas.microsoft.com/office/drawing/2014/main" id="{FB93E224-D075-BD00-5DCC-BA89ADA26D31}"/>
              </a:ext>
            </a:extLst>
          </p:cNvPr>
          <p:cNvSpPr txBox="1"/>
          <p:nvPr/>
        </p:nvSpPr>
        <p:spPr>
          <a:xfrm>
            <a:off x="993135" y="1498804"/>
            <a:ext cx="2145748" cy="553998"/>
          </a:xfrm>
          <a:prstGeom prst="rect">
            <a:avLst/>
          </a:prstGeom>
          <a:noFill/>
          <a:ln w="38100">
            <a:noFill/>
          </a:ln>
        </p:spPr>
        <p:txBody>
          <a:bodyPr wrap="square">
            <a:spAutoFit/>
          </a:bodyPr>
          <a:lstStyle/>
          <a:p>
            <a:pPr algn="ctr"/>
            <a:r>
              <a:rPr lang="en-US" sz="3000" b="1" dirty="0">
                <a:solidFill>
                  <a:schemeClr val="bg1"/>
                </a:solidFill>
                <a:latin typeface="MgOpen Cosmetica" panose="020B0500000300020003" pitchFamily="34" charset="0"/>
              </a:rPr>
              <a:t>Smoothing</a:t>
            </a:r>
          </a:p>
        </p:txBody>
      </p:sp>
      <p:sp>
        <p:nvSpPr>
          <p:cNvPr id="20" name="TextBox 19">
            <a:extLst>
              <a:ext uri="{FF2B5EF4-FFF2-40B4-BE49-F238E27FC236}">
                <a16:creationId xmlns:a16="http://schemas.microsoft.com/office/drawing/2014/main" id="{CF19ADA0-8D40-8DCD-37F3-6FC2DD8CA8EC}"/>
              </a:ext>
            </a:extLst>
          </p:cNvPr>
          <p:cNvSpPr txBox="1"/>
          <p:nvPr/>
        </p:nvSpPr>
        <p:spPr>
          <a:xfrm>
            <a:off x="288084" y="2457114"/>
            <a:ext cx="3790899" cy="2862322"/>
          </a:xfrm>
          <a:prstGeom prst="rect">
            <a:avLst/>
          </a:prstGeom>
          <a:noFill/>
        </p:spPr>
        <p:txBody>
          <a:bodyPr wrap="square">
            <a:spAutoFit/>
          </a:bodyPr>
          <a:lstStyle/>
          <a:p>
            <a:r>
              <a:rPr lang="en-US" dirty="0">
                <a:solidFill>
                  <a:schemeClr val="bg1"/>
                </a:solidFill>
                <a:latin typeface="MgOpen Cosmetica" panose="020B0500000300020003" pitchFamily="34" charset="0"/>
              </a:rPr>
              <a:t>ML models universally underrepresent small scale weather.</a:t>
            </a:r>
          </a:p>
          <a:p>
            <a:endParaRPr lang="en-US" dirty="0">
              <a:solidFill>
                <a:schemeClr val="bg1"/>
              </a:solidFill>
              <a:latin typeface="MgOpen Cosmetica" panose="020B0500000300020003" pitchFamily="34" charset="0"/>
            </a:endParaRPr>
          </a:p>
          <a:p>
            <a:r>
              <a:rPr lang="en-US" dirty="0">
                <a:solidFill>
                  <a:schemeClr val="bg1"/>
                </a:solidFill>
                <a:latin typeface="MgOpen Cosmetica" panose="020B0500000300020003" pitchFamily="34" charset="0"/>
              </a:rPr>
              <a:t>Why? ML models aren’t trained to obey physics! They are trained to minimize a </a:t>
            </a:r>
            <a:r>
              <a:rPr lang="en-US" dirty="0">
                <a:solidFill>
                  <a:srgbClr val="FFFF00"/>
                </a:solidFill>
                <a:latin typeface="MgOpen Cosmetica" panose="020B0500000300020003" pitchFamily="34" charset="0"/>
              </a:rPr>
              <a:t>loss function</a:t>
            </a:r>
            <a:r>
              <a:rPr lang="en-US" dirty="0">
                <a:solidFill>
                  <a:schemeClr val="bg1"/>
                </a:solidFill>
                <a:latin typeface="MgOpen Cosmetica" panose="020B0500000300020003" pitchFamily="34" charset="0"/>
              </a:rPr>
              <a:t>.</a:t>
            </a:r>
          </a:p>
          <a:p>
            <a:endParaRPr lang="en-US" dirty="0">
              <a:solidFill>
                <a:schemeClr val="bg1"/>
              </a:solidFill>
              <a:latin typeface="MgOpen Cosmetica" panose="020B0500000300020003" pitchFamily="34" charset="0"/>
            </a:endParaRPr>
          </a:p>
          <a:p>
            <a:r>
              <a:rPr lang="en-US" b="1" dirty="0">
                <a:solidFill>
                  <a:schemeClr val="bg1"/>
                </a:solidFill>
                <a:latin typeface="MgOpen Cosmetica" panose="020B0500000300020003" pitchFamily="34" charset="0"/>
              </a:rPr>
              <a:t>Huge</a:t>
            </a:r>
            <a:r>
              <a:rPr lang="en-US" dirty="0">
                <a:solidFill>
                  <a:schemeClr val="bg1"/>
                </a:solidFill>
                <a:latin typeface="MgOpen Cosmetica" panose="020B0500000300020003" pitchFamily="34" charset="0"/>
              </a:rPr>
              <a:t> impacts for real day-to-day weather prediction (temperature, rainfall, wind, etc.).</a:t>
            </a:r>
          </a:p>
        </p:txBody>
      </p:sp>
      <p:cxnSp>
        <p:nvCxnSpPr>
          <p:cNvPr id="3" name="Straight Arrow Connector 2">
            <a:extLst>
              <a:ext uri="{FF2B5EF4-FFF2-40B4-BE49-F238E27FC236}">
                <a16:creationId xmlns:a16="http://schemas.microsoft.com/office/drawing/2014/main" id="{A67AC48C-B232-0784-FA39-9AC2681EC3D3}"/>
              </a:ext>
            </a:extLst>
          </p:cNvPr>
          <p:cNvCxnSpPr>
            <a:cxnSpLocks/>
          </p:cNvCxnSpPr>
          <p:nvPr/>
        </p:nvCxnSpPr>
        <p:spPr>
          <a:xfrm>
            <a:off x="3034748" y="4002157"/>
            <a:ext cx="1537252" cy="0"/>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BB7FF9EA-0D19-EFAD-1972-429319AE1CE0}"/>
              </a:ext>
            </a:extLst>
          </p:cNvPr>
          <p:cNvSpPr/>
          <p:nvPr/>
        </p:nvSpPr>
        <p:spPr>
          <a:xfrm>
            <a:off x="4823791" y="1520576"/>
            <a:ext cx="3882887" cy="4862239"/>
          </a:xfrm>
          <a:prstGeom prst="rect">
            <a:avLst/>
          </a:prstGeom>
          <a:noFill/>
          <a:ln w="254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B5E29A5-E9DB-146A-F14D-18F9B9FDCAD7}"/>
              </a:ext>
            </a:extLst>
          </p:cNvPr>
          <p:cNvSpPr txBox="1"/>
          <p:nvPr/>
        </p:nvSpPr>
        <p:spPr>
          <a:xfrm>
            <a:off x="5035825" y="1683026"/>
            <a:ext cx="3286539"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Mean squared error (MSE) is often used as a loss function.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9EF261-A2E3-A9FE-BB87-2879A2325E3A}"/>
                  </a:ext>
                </a:extLst>
              </p:cNvPr>
              <p:cNvSpPr txBox="1"/>
              <p:nvPr/>
            </p:nvSpPr>
            <p:spPr>
              <a:xfrm>
                <a:off x="5667471" y="2987707"/>
                <a:ext cx="2023246" cy="778931"/>
              </a:xfrm>
              <a:prstGeom prst="rect">
                <a:avLst/>
              </a:prstGeom>
              <a:noFill/>
            </p:spPr>
            <p:txBody>
              <a:bodyPr wrap="none" lIns="0" tIns="0" rIns="0" bIns="0" rtlCol="0">
                <a:spAutoFit/>
              </a:bodyPr>
              <a:lstStyle/>
              <a:p>
                <a:pPr>
                  <a:tabLst>
                    <a:tab pos="1136650" algn="l"/>
                  </a:tabLst>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𝑁</m:t>
                          </m:r>
                        </m:den>
                      </m:f>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sSup>
                            <m:sSupPr>
                              <m:ctrlPr>
                                <a:rPr lang="en-US" b="0" i="1" smtClean="0">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𝑥</m:t>
                                          </m:r>
                                        </m:e>
                                      </m:acc>
                                    </m:e>
                                    <m:sub>
                                      <m:r>
                                        <a:rPr lang="en-US" i="1">
                                          <a:solidFill>
                                            <a:schemeClr val="bg1"/>
                                          </a:solidFill>
                                          <a:latin typeface="Cambria Math" panose="02040503050406030204" pitchFamily="18" charset="0"/>
                                        </a:rPr>
                                        <m:t>𝑖</m:t>
                                      </m:r>
                                    </m:sub>
                                  </m:sSub>
                                </m:e>
                              </m:d>
                            </m:e>
                            <m:sup>
                              <m:r>
                                <a:rPr lang="en-US" b="0" i="1" smtClean="0">
                                  <a:solidFill>
                                    <a:schemeClr val="bg1"/>
                                  </a:solidFill>
                                  <a:latin typeface="Cambria Math" panose="02040503050406030204" pitchFamily="18" charset="0"/>
                                </a:rPr>
                                <m:t>2</m:t>
                              </m:r>
                            </m:sup>
                          </m:sSup>
                        </m:e>
                      </m:nary>
                    </m:oMath>
                  </m:oMathPara>
                </a14:m>
                <a:endParaRPr/>
              </a:p>
            </p:txBody>
          </p:sp>
        </mc:Choice>
        <mc:Fallback xmlns="">
          <p:sp>
            <p:nvSpPr>
              <p:cNvPr id="23" name="TextBox 22">
                <a:extLst>
                  <a:ext uri="{FF2B5EF4-FFF2-40B4-BE49-F238E27FC236}">
                    <a16:creationId xmlns:a16="http://schemas.microsoft.com/office/drawing/2014/main" id="{219EF261-A2E3-A9FE-BB87-2879A2325E3A}"/>
                  </a:ext>
                </a:extLst>
              </p:cNvPr>
              <p:cNvSpPr txBox="1">
                <a:spLocks noRot="1" noChangeAspect="1" noMove="1" noResize="1" noEditPoints="1" noAdjustHandles="1" noChangeArrowheads="1" noChangeShapeType="1" noTextEdit="1"/>
              </p:cNvSpPr>
              <p:nvPr/>
            </p:nvSpPr>
            <p:spPr>
              <a:xfrm>
                <a:off x="5667471" y="2987707"/>
                <a:ext cx="2023246" cy="778931"/>
              </a:xfrm>
              <a:prstGeom prst="rect">
                <a:avLst/>
              </a:prstGeom>
              <a:blipFill>
                <a:blip r:embed="rId2"/>
                <a:stretch>
                  <a:fillRect l="-8750" t="-111290" r="-6250" b="-17419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499810A-A155-49E3-AC2F-500E20B73860}"/>
              </a:ext>
            </a:extLst>
          </p:cNvPr>
          <p:cNvCxnSpPr>
            <a:cxnSpLocks/>
          </p:cNvCxnSpPr>
          <p:nvPr/>
        </p:nvCxnSpPr>
        <p:spPr>
          <a:xfrm>
            <a:off x="6837829" y="2895374"/>
            <a:ext cx="0" cy="32327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6535B28-9668-8BEF-BDF5-245F9094B7FD}"/>
              </a:ext>
            </a:extLst>
          </p:cNvPr>
          <p:cNvCxnSpPr>
            <a:cxnSpLocks/>
            <a:stCxn id="30" idx="2"/>
          </p:cNvCxnSpPr>
          <p:nvPr/>
        </p:nvCxnSpPr>
        <p:spPr>
          <a:xfrm>
            <a:off x="7353299" y="2675506"/>
            <a:ext cx="0" cy="5431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ADB2EEC-A373-9BDB-F978-0DAF53B46605}"/>
              </a:ext>
            </a:extLst>
          </p:cNvPr>
          <p:cNvSpPr txBox="1"/>
          <p:nvPr/>
        </p:nvSpPr>
        <p:spPr>
          <a:xfrm>
            <a:off x="6414694" y="2571857"/>
            <a:ext cx="843671" cy="276999"/>
          </a:xfrm>
          <a:prstGeom prst="rect">
            <a:avLst/>
          </a:prstGeom>
          <a:noFill/>
        </p:spPr>
        <p:txBody>
          <a:bodyPr wrap="square">
            <a:spAutoFit/>
          </a:bodyPr>
          <a:lstStyle/>
          <a:p>
            <a:pPr algn="ctr"/>
            <a:r>
              <a:rPr lang="en-US" sz="1200" dirty="0">
                <a:solidFill>
                  <a:schemeClr val="bg1"/>
                </a:solidFill>
                <a:latin typeface="MgOpen Cosmetica" panose="020B0500000300020003" pitchFamily="34" charset="0"/>
              </a:rPr>
              <a:t>Truth</a:t>
            </a:r>
            <a:endParaRPr lang="en-US" sz="1200" dirty="0"/>
          </a:p>
        </p:txBody>
      </p:sp>
      <p:sp>
        <p:nvSpPr>
          <p:cNvPr id="30" name="TextBox 29">
            <a:extLst>
              <a:ext uri="{FF2B5EF4-FFF2-40B4-BE49-F238E27FC236}">
                <a16:creationId xmlns:a16="http://schemas.microsoft.com/office/drawing/2014/main" id="{77D6F26C-BAC4-DC7A-20B7-17CD81EEEA0E}"/>
              </a:ext>
            </a:extLst>
          </p:cNvPr>
          <p:cNvSpPr txBox="1"/>
          <p:nvPr/>
        </p:nvSpPr>
        <p:spPr>
          <a:xfrm>
            <a:off x="6931463" y="2398507"/>
            <a:ext cx="843671" cy="276999"/>
          </a:xfrm>
          <a:prstGeom prst="rect">
            <a:avLst/>
          </a:prstGeom>
          <a:noFill/>
        </p:spPr>
        <p:txBody>
          <a:bodyPr wrap="square">
            <a:spAutoFit/>
          </a:bodyPr>
          <a:lstStyle/>
          <a:p>
            <a:pPr algn="ctr"/>
            <a:r>
              <a:rPr lang="en-US" sz="1200" dirty="0">
                <a:solidFill>
                  <a:schemeClr val="bg1"/>
                </a:solidFill>
                <a:latin typeface="MgOpen Cosmetica" panose="020B0500000300020003" pitchFamily="34" charset="0"/>
              </a:rPr>
              <a:t>Prediction</a:t>
            </a:r>
            <a:endParaRPr lang="en-US" sz="1200" dirty="0"/>
          </a:p>
        </p:txBody>
      </p:sp>
      <p:sp>
        <p:nvSpPr>
          <p:cNvPr id="5" name="TextBox 4">
            <a:extLst>
              <a:ext uri="{FF2B5EF4-FFF2-40B4-BE49-F238E27FC236}">
                <a16:creationId xmlns:a16="http://schemas.microsoft.com/office/drawing/2014/main" id="{49E34161-E974-961F-CB9E-BDB64556A3B4}"/>
              </a:ext>
            </a:extLst>
          </p:cNvPr>
          <p:cNvSpPr txBox="1"/>
          <p:nvPr/>
        </p:nvSpPr>
        <p:spPr>
          <a:xfrm>
            <a:off x="5035825" y="4002157"/>
            <a:ext cx="3523559" cy="2308324"/>
          </a:xfrm>
          <a:prstGeom prst="rect">
            <a:avLst/>
          </a:prstGeom>
          <a:noFill/>
        </p:spPr>
        <p:txBody>
          <a:bodyPr wrap="square">
            <a:spAutoFit/>
          </a:bodyPr>
          <a:lstStyle/>
          <a:p>
            <a:r>
              <a:rPr lang="en-US" dirty="0">
                <a:solidFill>
                  <a:schemeClr val="bg1"/>
                </a:solidFill>
                <a:latin typeface="MgOpen Cosmetica" panose="020B0500000300020003" pitchFamily="34" charset="0"/>
              </a:rPr>
              <a:t>Large errors are amplified!</a:t>
            </a:r>
          </a:p>
          <a:p>
            <a:endParaRPr lang="en-US" dirty="0">
              <a:solidFill>
                <a:schemeClr val="bg1"/>
              </a:solidFill>
              <a:latin typeface="MgOpen Cosmetica" panose="020B0500000300020003" pitchFamily="34" charset="0"/>
            </a:endParaRPr>
          </a:p>
          <a:p>
            <a:r>
              <a:rPr lang="en-US" dirty="0">
                <a:solidFill>
                  <a:schemeClr val="bg1"/>
                </a:solidFill>
                <a:latin typeface="MgOpen Cosmetica" panose="020B0500000300020003" pitchFamily="34" charset="0"/>
              </a:rPr>
              <a:t>Therefore, models learn to “play it safe” when trained. This causes them to lose vital information where a weather forecaster might care the most (where sharp gradients exist).</a:t>
            </a:r>
            <a:endParaRPr lang="en-US" dirty="0"/>
          </a:p>
        </p:txBody>
      </p:sp>
    </p:spTree>
    <p:extLst>
      <p:ext uri="{BB962C8B-B14F-4D97-AF65-F5344CB8AC3E}">
        <p14:creationId xmlns:p14="http://schemas.microsoft.com/office/powerpoint/2010/main" val="166446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diagram of a normal distribution&#10;&#10;AI-generated content may be incorrect.">
            <a:extLst>
              <a:ext uri="{FF2B5EF4-FFF2-40B4-BE49-F238E27FC236}">
                <a16:creationId xmlns:a16="http://schemas.microsoft.com/office/drawing/2014/main" id="{243618BE-8378-E418-EE37-D5381BD6B386}"/>
              </a:ext>
            </a:extLst>
          </p:cNvPr>
          <p:cNvPicPr>
            <a:picLocks noChangeAspect="1"/>
          </p:cNvPicPr>
          <p:nvPr/>
        </p:nvPicPr>
        <p:blipFill>
          <a:blip r:embed="rId2"/>
          <a:stretch>
            <a:fillRect/>
          </a:stretch>
        </p:blipFill>
        <p:spPr>
          <a:xfrm>
            <a:off x="685800" y="968689"/>
            <a:ext cx="7772400" cy="4663440"/>
          </a:xfrm>
          <a:prstGeom prst="rect">
            <a:avLst/>
          </a:prstGeom>
        </p:spPr>
      </p:pic>
      <p:sp>
        <p:nvSpPr>
          <p:cNvPr id="7" name="TextBox 6">
            <a:extLst>
              <a:ext uri="{FF2B5EF4-FFF2-40B4-BE49-F238E27FC236}">
                <a16:creationId xmlns:a16="http://schemas.microsoft.com/office/drawing/2014/main" id="{F7671697-C019-7D37-1FBF-D74F5073D871}"/>
              </a:ext>
            </a:extLst>
          </p:cNvPr>
          <p:cNvSpPr txBox="1"/>
          <p:nvPr/>
        </p:nvSpPr>
        <p:spPr>
          <a:xfrm>
            <a:off x="2571750" y="968689"/>
            <a:ext cx="4572000" cy="369332"/>
          </a:xfrm>
          <a:prstGeom prst="rect">
            <a:avLst/>
          </a:prstGeom>
          <a:noFill/>
        </p:spPr>
        <p:txBody>
          <a:bodyPr wrap="square">
            <a:spAutoFit/>
          </a:bodyPr>
          <a:lstStyle/>
          <a:p>
            <a:r>
              <a:rPr lang="en-US" dirty="0">
                <a:solidFill>
                  <a:schemeClr val="bg1"/>
                </a:solidFill>
                <a:latin typeface="MgOpen Cosmetica" panose="020B0500000300020003" pitchFamily="34" charset="0"/>
              </a:rPr>
              <a:t>Example of mean squared error (MSE) </a:t>
            </a:r>
            <a:endParaRPr lang="en-US" dirty="0"/>
          </a:p>
        </p:txBody>
      </p:sp>
      <p:sp>
        <p:nvSpPr>
          <p:cNvPr id="8" name="TextBox 7">
            <a:extLst>
              <a:ext uri="{FF2B5EF4-FFF2-40B4-BE49-F238E27FC236}">
                <a16:creationId xmlns:a16="http://schemas.microsoft.com/office/drawing/2014/main" id="{87FD730E-1002-BEBF-F802-422FA91B60DB}"/>
              </a:ext>
            </a:extLst>
          </p:cNvPr>
          <p:cNvSpPr txBox="1"/>
          <p:nvPr/>
        </p:nvSpPr>
        <p:spPr>
          <a:xfrm>
            <a:off x="6700981" y="814801"/>
            <a:ext cx="2414444" cy="523220"/>
          </a:xfrm>
          <a:prstGeom prst="rect">
            <a:avLst/>
          </a:prstGeom>
          <a:noFill/>
        </p:spPr>
        <p:txBody>
          <a:bodyPr wrap="none" rtlCol="0">
            <a:spAutoFit/>
          </a:bodyPr>
          <a:lstStyle/>
          <a:p>
            <a:r>
              <a:rPr lang="en-US" sz="1400" dirty="0">
                <a:solidFill>
                  <a:schemeClr val="bg1"/>
                </a:solidFill>
                <a:latin typeface="MgOpen Cosmetica" panose="020B0500000300020003" pitchFamily="34" charset="0"/>
              </a:rPr>
              <a:t>Mean L2 Loss (sharp):  0.41</a:t>
            </a:r>
          </a:p>
          <a:p>
            <a:r>
              <a:rPr lang="en-US" sz="1400" dirty="0">
                <a:solidFill>
                  <a:schemeClr val="bg1"/>
                </a:solidFill>
                <a:latin typeface="MgOpen Cosmetica" panose="020B0500000300020003" pitchFamily="34" charset="0"/>
              </a:rPr>
              <a:t>Mean L2 loss (smooth):  0.12</a:t>
            </a:r>
          </a:p>
        </p:txBody>
      </p:sp>
    </p:spTree>
    <p:extLst>
      <p:ext uri="{BB962C8B-B14F-4D97-AF65-F5344CB8AC3E}">
        <p14:creationId xmlns:p14="http://schemas.microsoft.com/office/powerpoint/2010/main" val="975949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graph of a diagram&#10;&#10;AI-generated content may be incorrect.">
            <a:extLst>
              <a:ext uri="{FF2B5EF4-FFF2-40B4-BE49-F238E27FC236}">
                <a16:creationId xmlns:a16="http://schemas.microsoft.com/office/drawing/2014/main" id="{A5DC4FAB-05E7-F6FB-7632-4EC3619DEAEE}"/>
              </a:ext>
            </a:extLst>
          </p:cNvPr>
          <p:cNvPicPr>
            <a:picLocks noChangeAspect="1"/>
          </p:cNvPicPr>
          <p:nvPr/>
        </p:nvPicPr>
        <p:blipFill>
          <a:blip r:embed="rId2"/>
          <a:stretch>
            <a:fillRect/>
          </a:stretch>
        </p:blipFill>
        <p:spPr>
          <a:xfrm>
            <a:off x="685800" y="968690"/>
            <a:ext cx="7772400" cy="4663440"/>
          </a:xfrm>
          <a:prstGeom prst="rect">
            <a:avLst/>
          </a:prstGeom>
        </p:spPr>
      </p:pic>
      <p:sp>
        <p:nvSpPr>
          <p:cNvPr id="6" name="TextBox 5">
            <a:extLst>
              <a:ext uri="{FF2B5EF4-FFF2-40B4-BE49-F238E27FC236}">
                <a16:creationId xmlns:a16="http://schemas.microsoft.com/office/drawing/2014/main" id="{E4668625-E89A-4E14-1A77-2D6D1011A3F6}"/>
              </a:ext>
            </a:extLst>
          </p:cNvPr>
          <p:cNvSpPr txBox="1"/>
          <p:nvPr/>
        </p:nvSpPr>
        <p:spPr>
          <a:xfrm>
            <a:off x="2571750" y="968690"/>
            <a:ext cx="4572000" cy="369332"/>
          </a:xfrm>
          <a:prstGeom prst="rect">
            <a:avLst/>
          </a:prstGeom>
          <a:noFill/>
        </p:spPr>
        <p:txBody>
          <a:bodyPr wrap="square">
            <a:spAutoFit/>
          </a:bodyPr>
          <a:lstStyle/>
          <a:p>
            <a:r>
              <a:rPr lang="en-US" dirty="0">
                <a:solidFill>
                  <a:schemeClr val="bg1"/>
                </a:solidFill>
                <a:latin typeface="MgOpen Cosmetica" panose="020B0500000300020003" pitchFamily="34" charset="0"/>
              </a:rPr>
              <a:t>Example of mean absolute error (MAE) </a:t>
            </a:r>
            <a:endParaRPr lang="en-US" dirty="0"/>
          </a:p>
        </p:txBody>
      </p:sp>
      <p:sp>
        <p:nvSpPr>
          <p:cNvPr id="7" name="TextBox 6">
            <a:extLst>
              <a:ext uri="{FF2B5EF4-FFF2-40B4-BE49-F238E27FC236}">
                <a16:creationId xmlns:a16="http://schemas.microsoft.com/office/drawing/2014/main" id="{307BAB05-53E6-D2BA-2B7D-B77D9AC9BC35}"/>
              </a:ext>
            </a:extLst>
          </p:cNvPr>
          <p:cNvSpPr txBox="1"/>
          <p:nvPr/>
        </p:nvSpPr>
        <p:spPr>
          <a:xfrm>
            <a:off x="228600" y="5760720"/>
            <a:ext cx="8572500"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For high amplitude signals, L2 loss gets amplified much faster than L1 loss.</a:t>
            </a:r>
          </a:p>
          <a:p>
            <a:r>
              <a:rPr lang="en-US" i="1" dirty="0">
                <a:solidFill>
                  <a:schemeClr val="bg1"/>
                </a:solidFill>
                <a:latin typeface="MgOpen Cosmetica" panose="020B0500000300020003" pitchFamily="34" charset="0"/>
              </a:rPr>
              <a:t>	</a:t>
            </a:r>
            <a:r>
              <a:rPr lang="en-US" i="1" dirty="0">
                <a:solidFill>
                  <a:schemeClr val="bg1"/>
                </a:solidFill>
                <a:latin typeface="MgOpen Cosmetica" panose="020B0500000300020003" pitchFamily="34" charset="0"/>
                <a:sym typeface="Wingdings" pitchFamily="2" charset="2"/>
              </a:rPr>
              <a:t> 	</a:t>
            </a:r>
            <a:r>
              <a:rPr lang="en-US" i="1" dirty="0">
                <a:solidFill>
                  <a:schemeClr val="bg1"/>
                </a:solidFill>
                <a:latin typeface="MgOpen Cosmetica" panose="020B0500000300020003" pitchFamily="34" charset="0"/>
              </a:rPr>
              <a:t>Spiky signals like heavy rain</a:t>
            </a:r>
          </a:p>
        </p:txBody>
      </p:sp>
      <p:sp>
        <p:nvSpPr>
          <p:cNvPr id="8" name="Right Arrow 7">
            <a:extLst>
              <a:ext uri="{FF2B5EF4-FFF2-40B4-BE49-F238E27FC236}">
                <a16:creationId xmlns:a16="http://schemas.microsoft.com/office/drawing/2014/main" id="{C86A6640-3547-9223-65E4-1A547A51E938}"/>
              </a:ext>
            </a:extLst>
          </p:cNvPr>
          <p:cNvSpPr/>
          <p:nvPr/>
        </p:nvSpPr>
        <p:spPr>
          <a:xfrm>
            <a:off x="600078" y="6143625"/>
            <a:ext cx="357187" cy="142875"/>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71D558-8C6C-4919-A2A3-3F36D4FD1E0A}"/>
              </a:ext>
            </a:extLst>
          </p:cNvPr>
          <p:cNvSpPr txBox="1"/>
          <p:nvPr/>
        </p:nvSpPr>
        <p:spPr>
          <a:xfrm>
            <a:off x="6700981" y="814801"/>
            <a:ext cx="2414444" cy="523220"/>
          </a:xfrm>
          <a:prstGeom prst="rect">
            <a:avLst/>
          </a:prstGeom>
          <a:noFill/>
        </p:spPr>
        <p:txBody>
          <a:bodyPr wrap="none" rtlCol="0">
            <a:spAutoFit/>
          </a:bodyPr>
          <a:lstStyle/>
          <a:p>
            <a:r>
              <a:rPr lang="en-US" sz="1400" dirty="0">
                <a:solidFill>
                  <a:schemeClr val="bg1"/>
                </a:solidFill>
                <a:latin typeface="MgOpen Cosmetica" panose="020B0500000300020003" pitchFamily="34" charset="0"/>
              </a:rPr>
              <a:t>Mean L1 Loss (sharp):  0.37</a:t>
            </a:r>
          </a:p>
          <a:p>
            <a:r>
              <a:rPr lang="en-US" sz="1400" dirty="0">
                <a:solidFill>
                  <a:schemeClr val="bg1"/>
                </a:solidFill>
                <a:latin typeface="MgOpen Cosmetica" panose="020B0500000300020003" pitchFamily="34" charset="0"/>
              </a:rPr>
              <a:t>Mean L1 loss (smooth):  0.21</a:t>
            </a:r>
          </a:p>
        </p:txBody>
      </p:sp>
    </p:spTree>
    <p:extLst>
      <p:ext uri="{BB962C8B-B14F-4D97-AF65-F5344CB8AC3E}">
        <p14:creationId xmlns:p14="http://schemas.microsoft.com/office/powerpoint/2010/main" val="394548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293A6F-A061-3A31-F55A-41CA9FF620F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7B7AA5-5321-7749-0794-60A4EA29FCD7}"/>
              </a:ext>
            </a:extLst>
          </p:cNvPr>
          <p:cNvSpPr txBox="1"/>
          <p:nvPr/>
        </p:nvSpPr>
        <p:spPr>
          <a:xfrm>
            <a:off x="651075" y="293188"/>
            <a:ext cx="7190510" cy="461665"/>
          </a:xfrm>
          <a:prstGeom prst="rect">
            <a:avLst/>
          </a:prstGeom>
          <a:noFill/>
        </p:spPr>
        <p:txBody>
          <a:bodyPr wrap="square">
            <a:spAutoFit/>
          </a:bodyPr>
          <a:lstStyle/>
          <a:p>
            <a:r>
              <a:rPr lang="en-US" sz="2400" b="1" dirty="0">
                <a:solidFill>
                  <a:schemeClr val="bg1"/>
                </a:solidFill>
              </a:rPr>
              <a:t>But it can be</a:t>
            </a:r>
          </a:p>
        </p:txBody>
      </p:sp>
      <p:sp>
        <p:nvSpPr>
          <p:cNvPr id="2" name="TextBox 1">
            <a:extLst>
              <a:ext uri="{FF2B5EF4-FFF2-40B4-BE49-F238E27FC236}">
                <a16:creationId xmlns:a16="http://schemas.microsoft.com/office/drawing/2014/main" id="{7DBA8D6B-BA6D-ED17-095B-FF8E2AB7E5F2}"/>
              </a:ext>
            </a:extLst>
          </p:cNvPr>
          <p:cNvSpPr txBox="1"/>
          <p:nvPr/>
        </p:nvSpPr>
        <p:spPr>
          <a:xfrm>
            <a:off x="671947" y="5250847"/>
            <a:ext cx="8132618" cy="1200329"/>
          </a:xfrm>
          <a:prstGeom prst="rect">
            <a:avLst/>
          </a:prstGeom>
          <a:noFill/>
        </p:spPr>
        <p:txBody>
          <a:bodyPr wrap="square" rtlCol="0">
            <a:spAutoFit/>
          </a:bodyPr>
          <a:lstStyle/>
          <a:p>
            <a:r>
              <a:rPr lang="en-US" dirty="0">
                <a:solidFill>
                  <a:schemeClr val="bg1"/>
                </a:solidFill>
              </a:rPr>
              <a:t>Find the hyperparameter set that optimizes a generalized fit to multi-dimensional data that also varies through time.</a:t>
            </a:r>
          </a:p>
          <a:p>
            <a:endParaRPr lang="en-US" dirty="0">
              <a:solidFill>
                <a:schemeClr val="bg1"/>
              </a:solidFill>
            </a:endParaRPr>
          </a:p>
          <a:p>
            <a:r>
              <a:rPr lang="en-US" dirty="0">
                <a:solidFill>
                  <a:schemeClr val="bg1"/>
                </a:solidFill>
              </a:rPr>
              <a:t>You probably have never done this.</a:t>
            </a:r>
          </a:p>
        </p:txBody>
      </p:sp>
      <p:pic>
        <p:nvPicPr>
          <p:cNvPr id="9" name="Picture 8" descr="A colorful squares with lines&#10;&#10;AI-generated content may be incorrect.">
            <a:extLst>
              <a:ext uri="{FF2B5EF4-FFF2-40B4-BE49-F238E27FC236}">
                <a16:creationId xmlns:a16="http://schemas.microsoft.com/office/drawing/2014/main" id="{00854EC6-35CB-06D1-C112-ECF4D01E6C5C}"/>
              </a:ext>
            </a:extLst>
          </p:cNvPr>
          <p:cNvPicPr>
            <a:picLocks noChangeAspect="1"/>
          </p:cNvPicPr>
          <p:nvPr/>
        </p:nvPicPr>
        <p:blipFill>
          <a:blip r:embed="rId2"/>
          <a:stretch>
            <a:fillRect/>
          </a:stretch>
        </p:blipFill>
        <p:spPr>
          <a:xfrm>
            <a:off x="685800" y="883105"/>
            <a:ext cx="7772400" cy="4239490"/>
          </a:xfrm>
          <a:prstGeom prst="rect">
            <a:avLst/>
          </a:prstGeom>
        </p:spPr>
      </p:pic>
      <p:sp>
        <p:nvSpPr>
          <p:cNvPr id="10" name="TextBox 9">
            <a:extLst>
              <a:ext uri="{FF2B5EF4-FFF2-40B4-BE49-F238E27FC236}">
                <a16:creationId xmlns:a16="http://schemas.microsoft.com/office/drawing/2014/main" id="{35A3A319-C614-5B62-079D-72694D9ACF8F}"/>
              </a:ext>
            </a:extLst>
          </p:cNvPr>
          <p:cNvSpPr txBox="1"/>
          <p:nvPr/>
        </p:nvSpPr>
        <p:spPr>
          <a:xfrm>
            <a:off x="6215605" y="4683551"/>
            <a:ext cx="1803699" cy="276999"/>
          </a:xfrm>
          <a:prstGeom prst="rect">
            <a:avLst/>
          </a:prstGeom>
          <a:noFill/>
        </p:spPr>
        <p:txBody>
          <a:bodyPr wrap="none" rtlCol="0">
            <a:spAutoFit/>
          </a:bodyPr>
          <a:lstStyle/>
          <a:p>
            <a:r>
              <a:rPr lang="en-US" sz="1200" dirty="0">
                <a:solidFill>
                  <a:schemeClr val="bg1"/>
                </a:solidFill>
              </a:rPr>
              <a:t>Made with Nano Banana</a:t>
            </a:r>
          </a:p>
        </p:txBody>
      </p:sp>
    </p:spTree>
    <p:extLst>
      <p:ext uri="{BB962C8B-B14F-4D97-AF65-F5344CB8AC3E}">
        <p14:creationId xmlns:p14="http://schemas.microsoft.com/office/powerpoint/2010/main" val="197881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0084C9-CE55-F113-4761-F77C3A992E07}"/>
            </a:ext>
          </a:extLst>
        </p:cNvPr>
        <p:cNvGrpSpPr/>
        <p:nvPr/>
      </p:nvGrpSpPr>
      <p:grpSpPr>
        <a:xfrm>
          <a:off x="0" y="0"/>
          <a:ext cx="0" cy="0"/>
          <a:chOff x="0" y="0"/>
          <a:chExt cx="0" cy="0"/>
        </a:xfrm>
      </p:grpSpPr>
      <p:pic>
        <p:nvPicPr>
          <p:cNvPr id="5" name="Picture 4" descr="A graph of a diagram&#10;&#10;AI-generated content may be incorrect.">
            <a:extLst>
              <a:ext uri="{FF2B5EF4-FFF2-40B4-BE49-F238E27FC236}">
                <a16:creationId xmlns:a16="http://schemas.microsoft.com/office/drawing/2014/main" id="{393D47EF-D16F-F577-3606-09905DDBA82C}"/>
              </a:ext>
            </a:extLst>
          </p:cNvPr>
          <p:cNvPicPr>
            <a:picLocks noChangeAspect="1"/>
          </p:cNvPicPr>
          <p:nvPr/>
        </p:nvPicPr>
        <p:blipFill>
          <a:blip r:embed="rId2"/>
          <a:stretch>
            <a:fillRect/>
          </a:stretch>
        </p:blipFill>
        <p:spPr>
          <a:xfrm>
            <a:off x="685800" y="968690"/>
            <a:ext cx="7772400" cy="4663440"/>
          </a:xfrm>
          <a:prstGeom prst="rect">
            <a:avLst/>
          </a:prstGeom>
        </p:spPr>
      </p:pic>
      <p:sp>
        <p:nvSpPr>
          <p:cNvPr id="6" name="TextBox 5">
            <a:extLst>
              <a:ext uri="{FF2B5EF4-FFF2-40B4-BE49-F238E27FC236}">
                <a16:creationId xmlns:a16="http://schemas.microsoft.com/office/drawing/2014/main" id="{9F50E03A-CD82-A1E7-3E07-19D285A5A36D}"/>
              </a:ext>
            </a:extLst>
          </p:cNvPr>
          <p:cNvSpPr txBox="1"/>
          <p:nvPr/>
        </p:nvSpPr>
        <p:spPr>
          <a:xfrm>
            <a:off x="2571750" y="968690"/>
            <a:ext cx="4572000" cy="369332"/>
          </a:xfrm>
          <a:prstGeom prst="rect">
            <a:avLst/>
          </a:prstGeom>
          <a:noFill/>
        </p:spPr>
        <p:txBody>
          <a:bodyPr wrap="square">
            <a:spAutoFit/>
          </a:bodyPr>
          <a:lstStyle/>
          <a:p>
            <a:r>
              <a:rPr lang="en-US" dirty="0">
                <a:solidFill>
                  <a:schemeClr val="bg1"/>
                </a:solidFill>
                <a:latin typeface="MgOpen Cosmetica" panose="020B0500000300020003" pitchFamily="34" charset="0"/>
              </a:rPr>
              <a:t>Example of mean absolute error (MAE) </a:t>
            </a:r>
            <a:endParaRPr lang="en-US" dirty="0"/>
          </a:p>
        </p:txBody>
      </p:sp>
      <p:sp>
        <p:nvSpPr>
          <p:cNvPr id="7" name="TextBox 6">
            <a:extLst>
              <a:ext uri="{FF2B5EF4-FFF2-40B4-BE49-F238E27FC236}">
                <a16:creationId xmlns:a16="http://schemas.microsoft.com/office/drawing/2014/main" id="{3824AE2B-52A9-A0DD-59B9-8A27F5F49C2D}"/>
              </a:ext>
            </a:extLst>
          </p:cNvPr>
          <p:cNvSpPr txBox="1"/>
          <p:nvPr/>
        </p:nvSpPr>
        <p:spPr>
          <a:xfrm>
            <a:off x="228600" y="5760720"/>
            <a:ext cx="8572500"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For high amplitude signals, L2 loss gets amplified much faster than L1 loss.</a:t>
            </a:r>
          </a:p>
          <a:p>
            <a:r>
              <a:rPr lang="en-US" i="1" dirty="0">
                <a:solidFill>
                  <a:schemeClr val="bg1"/>
                </a:solidFill>
                <a:latin typeface="MgOpen Cosmetica" panose="020B0500000300020003" pitchFamily="34" charset="0"/>
              </a:rPr>
              <a:t>	</a:t>
            </a:r>
            <a:r>
              <a:rPr lang="en-US" i="1" dirty="0">
                <a:solidFill>
                  <a:schemeClr val="bg1"/>
                </a:solidFill>
                <a:latin typeface="MgOpen Cosmetica" panose="020B0500000300020003" pitchFamily="34" charset="0"/>
                <a:sym typeface="Wingdings" pitchFamily="2" charset="2"/>
              </a:rPr>
              <a:t> 	</a:t>
            </a:r>
            <a:r>
              <a:rPr lang="en-US" i="1" dirty="0">
                <a:solidFill>
                  <a:schemeClr val="bg1"/>
                </a:solidFill>
                <a:latin typeface="MgOpen Cosmetica" panose="020B0500000300020003" pitchFamily="34" charset="0"/>
              </a:rPr>
              <a:t>Spiky signals like heavy rain</a:t>
            </a:r>
          </a:p>
        </p:txBody>
      </p:sp>
      <p:sp>
        <p:nvSpPr>
          <p:cNvPr id="8" name="Right Arrow 7">
            <a:extLst>
              <a:ext uri="{FF2B5EF4-FFF2-40B4-BE49-F238E27FC236}">
                <a16:creationId xmlns:a16="http://schemas.microsoft.com/office/drawing/2014/main" id="{C0DDD1E1-81FD-A30A-F3FD-31C27445D3E6}"/>
              </a:ext>
            </a:extLst>
          </p:cNvPr>
          <p:cNvSpPr/>
          <p:nvPr/>
        </p:nvSpPr>
        <p:spPr>
          <a:xfrm>
            <a:off x="600078" y="6143625"/>
            <a:ext cx="357187" cy="142875"/>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9A01093-A9D8-75EC-20B1-3A32CAA17433}"/>
              </a:ext>
            </a:extLst>
          </p:cNvPr>
          <p:cNvSpPr txBox="1"/>
          <p:nvPr/>
        </p:nvSpPr>
        <p:spPr>
          <a:xfrm>
            <a:off x="6700981" y="814801"/>
            <a:ext cx="2414444" cy="523220"/>
          </a:xfrm>
          <a:prstGeom prst="rect">
            <a:avLst/>
          </a:prstGeom>
          <a:noFill/>
        </p:spPr>
        <p:txBody>
          <a:bodyPr wrap="none" rtlCol="0">
            <a:spAutoFit/>
          </a:bodyPr>
          <a:lstStyle/>
          <a:p>
            <a:r>
              <a:rPr lang="en-US" sz="1400" dirty="0">
                <a:solidFill>
                  <a:schemeClr val="bg1"/>
                </a:solidFill>
                <a:latin typeface="MgOpen Cosmetica" panose="020B0500000300020003" pitchFamily="34" charset="0"/>
              </a:rPr>
              <a:t>Mean L1 Loss (sharp):  0.37</a:t>
            </a:r>
          </a:p>
          <a:p>
            <a:r>
              <a:rPr lang="en-US" sz="1400" dirty="0">
                <a:solidFill>
                  <a:schemeClr val="bg1"/>
                </a:solidFill>
                <a:latin typeface="MgOpen Cosmetica" panose="020B0500000300020003" pitchFamily="34" charset="0"/>
              </a:rPr>
              <a:t>Mean L1 loss (smooth):  0.21</a:t>
            </a:r>
          </a:p>
        </p:txBody>
      </p:sp>
      <p:sp>
        <p:nvSpPr>
          <p:cNvPr id="2" name="Rectangle 1">
            <a:extLst>
              <a:ext uri="{FF2B5EF4-FFF2-40B4-BE49-F238E27FC236}">
                <a16:creationId xmlns:a16="http://schemas.microsoft.com/office/drawing/2014/main" id="{FD3867FD-2901-913E-40FD-8B0A5A8D59F7}"/>
              </a:ext>
            </a:extLst>
          </p:cNvPr>
          <p:cNvSpPr/>
          <p:nvPr/>
        </p:nvSpPr>
        <p:spPr>
          <a:xfrm>
            <a:off x="0" y="0"/>
            <a:ext cx="9144000" cy="6858000"/>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MgOpen Cosmetica" panose="020B0500000300020003" pitchFamily="34" charset="0"/>
              </a:rPr>
              <a:t>Need a different way to characterize loss to have hope of predicting sharp, mesoscale features (e.g., fronts, tropical cyclones, precipitation).</a:t>
            </a:r>
          </a:p>
        </p:txBody>
      </p:sp>
    </p:spTree>
    <p:extLst>
      <p:ext uri="{BB962C8B-B14F-4D97-AF65-F5344CB8AC3E}">
        <p14:creationId xmlns:p14="http://schemas.microsoft.com/office/powerpoint/2010/main" val="158326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C7678C-EAB2-F01D-5BFA-45DA3E641AC2}"/>
              </a:ext>
            </a:extLst>
          </p:cNvPr>
          <p:cNvSpPr txBox="1"/>
          <p:nvPr/>
        </p:nvSpPr>
        <p:spPr>
          <a:xfrm>
            <a:off x="789709" y="1634838"/>
            <a:ext cx="7481455" cy="4616648"/>
          </a:xfrm>
          <a:prstGeom prst="rect">
            <a:avLst/>
          </a:prstGeom>
          <a:noFill/>
        </p:spPr>
        <p:txBody>
          <a:bodyPr wrap="square">
            <a:spAutoFit/>
          </a:bodyPr>
          <a:lstStyle/>
          <a:p>
            <a:pPr algn="l">
              <a:buNone/>
            </a:pPr>
            <a:r>
              <a:rPr lang="en-US" sz="1400" b="0" i="0" dirty="0">
                <a:solidFill>
                  <a:schemeClr val="bg1"/>
                </a:solidFill>
                <a:effectLst/>
                <a:latin typeface="Courier New" panose="02070309020205020404" pitchFamily="49" charset="0"/>
              </a:rPr>
              <a:t> KMRY   GFS MOS GUIDANCE   12/09/2025  0000 UTC                      </a:t>
            </a:r>
          </a:p>
          <a:p>
            <a:pPr algn="l">
              <a:buNone/>
            </a:pPr>
            <a:r>
              <a:rPr lang="en-US" sz="1400" b="0" i="0" dirty="0">
                <a:solidFill>
                  <a:schemeClr val="bg1"/>
                </a:solidFill>
                <a:effectLst/>
                <a:latin typeface="Courier New" panose="02070309020205020404" pitchFamily="49" charset="0"/>
              </a:rPr>
              <a:t> DT /DEC   9            /DEC  10                /DEC  11          /  </a:t>
            </a:r>
          </a:p>
          <a:p>
            <a:pPr algn="l">
              <a:buNone/>
            </a:pPr>
            <a:r>
              <a:rPr lang="en-US" sz="1400" b="0" i="0" dirty="0">
                <a:solidFill>
                  <a:schemeClr val="bg1"/>
                </a:solidFill>
                <a:effectLst/>
                <a:latin typeface="Courier New" panose="02070309020205020404" pitchFamily="49" charset="0"/>
              </a:rPr>
              <a:t> HR   06 09 12 15 18 21 00 03 06 09 12 15 18 21 00 03 06 09 12 18 00 </a:t>
            </a:r>
          </a:p>
          <a:p>
            <a:pPr algn="l">
              <a:buNone/>
            </a:pPr>
            <a:r>
              <a:rPr lang="en-US" sz="1400" b="0" i="0" dirty="0">
                <a:solidFill>
                  <a:schemeClr val="bg1"/>
                </a:solidFill>
                <a:effectLst/>
                <a:latin typeface="Courier New" panose="02070309020205020404" pitchFamily="49" charset="0"/>
              </a:rPr>
              <a:t> X/N                    69          45          73          46    73 </a:t>
            </a:r>
          </a:p>
          <a:p>
            <a:pPr algn="l">
              <a:buNone/>
            </a:pPr>
            <a:r>
              <a:rPr lang="en-US" sz="1400" b="0" i="0" dirty="0">
                <a:solidFill>
                  <a:schemeClr val="bg1"/>
                </a:solidFill>
                <a:effectLst/>
                <a:latin typeface="Courier New" panose="02070309020205020404" pitchFamily="49" charset="0"/>
              </a:rPr>
              <a:t> TMP  47 45 44 43 60 64 62 54 50 49 48 48 64 68 65 56 52 50 49 64 65 </a:t>
            </a:r>
          </a:p>
          <a:p>
            <a:pPr algn="l">
              <a:buNone/>
            </a:pPr>
            <a:r>
              <a:rPr lang="en-US" sz="1400" b="0" i="0" dirty="0">
                <a:solidFill>
                  <a:schemeClr val="bg1"/>
                </a:solidFill>
                <a:effectLst/>
                <a:latin typeface="Courier New" panose="02070309020205020404" pitchFamily="49" charset="0"/>
              </a:rPr>
              <a:t> DPT  41 40 39 37 43 45 48 46 42 41 40 37 43 45 49 48 44 43 41 43 50 </a:t>
            </a:r>
          </a:p>
          <a:p>
            <a:pPr algn="l">
              <a:buNone/>
            </a:pPr>
            <a:r>
              <a:rPr lang="en-US" sz="1400" b="0" i="0" dirty="0">
                <a:solidFill>
                  <a:schemeClr val="bg1"/>
                </a:solidFill>
                <a:effectLst/>
                <a:latin typeface="Courier New" panose="02070309020205020404" pitchFamily="49" charset="0"/>
              </a:rPr>
              <a:t> CLD  CL FW CL CL CL CL CL CL CL CL CL CL CL CL CL CL CL CL CL CL CL </a:t>
            </a:r>
          </a:p>
          <a:p>
            <a:pPr algn="l">
              <a:buNone/>
            </a:pPr>
            <a:r>
              <a:rPr lang="en-US" sz="1400" b="0" i="0" dirty="0">
                <a:solidFill>
                  <a:schemeClr val="bg1"/>
                </a:solidFill>
                <a:effectLst/>
                <a:latin typeface="Courier New" panose="02070309020205020404" pitchFamily="49" charset="0"/>
              </a:rPr>
              <a:t> WDR  11 10 11 11 35 36 35 10 10 11 11 11 02 36 36 10 11 12 11 35 36 </a:t>
            </a:r>
          </a:p>
          <a:p>
            <a:pPr algn="l">
              <a:buNone/>
            </a:pPr>
            <a:r>
              <a:rPr lang="en-US" sz="1400" b="0" i="0" dirty="0">
                <a:solidFill>
                  <a:schemeClr val="bg1"/>
                </a:solidFill>
                <a:effectLst/>
                <a:latin typeface="Courier New" panose="02070309020205020404" pitchFamily="49" charset="0"/>
              </a:rPr>
              <a:t> WSP  03 02 02 03 02 04 02 03 02 02 02 03 02 05 02 03 03 03 02 02 02 </a:t>
            </a:r>
          </a:p>
          <a:p>
            <a:pPr algn="l">
              <a:buNone/>
            </a:pPr>
            <a:r>
              <a:rPr lang="en-US" sz="1400" b="0" i="0" dirty="0">
                <a:solidFill>
                  <a:schemeClr val="bg1"/>
                </a:solidFill>
                <a:effectLst/>
                <a:latin typeface="Courier New" panose="02070309020205020404" pitchFamily="49" charset="0"/>
              </a:rPr>
              <a:t> P06         0     0     0     0     0     0     0     0     0  1  0 </a:t>
            </a:r>
          </a:p>
          <a:p>
            <a:pPr algn="l">
              <a:buNone/>
            </a:pPr>
            <a:r>
              <a:rPr lang="en-US" sz="1400" b="0" i="0" dirty="0">
                <a:solidFill>
                  <a:schemeClr val="bg1"/>
                </a:solidFill>
                <a:effectLst/>
                <a:latin typeface="Courier New" panose="02070309020205020404" pitchFamily="49" charset="0"/>
              </a:rPr>
              <a:t> P12                     1           0           1           1     1 </a:t>
            </a:r>
          </a:p>
          <a:p>
            <a:pPr algn="l">
              <a:buNone/>
            </a:pPr>
            <a:r>
              <a:rPr lang="en-US" sz="1400" b="0" i="0" dirty="0">
                <a:solidFill>
                  <a:schemeClr val="bg1"/>
                </a:solidFill>
                <a:effectLst/>
                <a:latin typeface="Courier New" panose="02070309020205020404" pitchFamily="49" charset="0"/>
              </a:rPr>
              <a:t> Q06         0     0     0     0     0     0     0     0     0  0  0 </a:t>
            </a:r>
          </a:p>
          <a:p>
            <a:pPr algn="l">
              <a:buNone/>
            </a:pPr>
            <a:r>
              <a:rPr lang="en-US" sz="1400" b="0" i="0" dirty="0">
                <a:solidFill>
                  <a:schemeClr val="bg1"/>
                </a:solidFill>
                <a:effectLst/>
                <a:latin typeface="Courier New" panose="02070309020205020404" pitchFamily="49" charset="0"/>
              </a:rPr>
              <a:t> Q12                     0           0           0           0     0 </a:t>
            </a:r>
          </a:p>
          <a:p>
            <a:pPr algn="l">
              <a:buNone/>
            </a:pPr>
            <a:r>
              <a:rPr lang="en-US" sz="1400" b="0" i="0" dirty="0">
                <a:solidFill>
                  <a:schemeClr val="bg1"/>
                </a:solidFill>
                <a:effectLst/>
                <a:latin typeface="Courier New" panose="02070309020205020404" pitchFamily="49" charset="0"/>
              </a:rPr>
              <a:t> T06      0/ 2  0/ 1  0/ 0  0/ 0  0/ 4  0/ 0  0/ 0  0/ 2  0/ 0  0/ 0 </a:t>
            </a:r>
          </a:p>
          <a:p>
            <a:pPr algn="l">
              <a:buNone/>
            </a:pPr>
            <a:r>
              <a:rPr lang="en-US" sz="1400" b="0" i="0" dirty="0">
                <a:solidFill>
                  <a:schemeClr val="bg1"/>
                </a:solidFill>
                <a:effectLst/>
                <a:latin typeface="Courier New" panose="02070309020205020404" pitchFamily="49" charset="0"/>
              </a:rPr>
              <a:t> T12            0/ 4        0/ 3        0/ 4        0/ 2     0/ 0    </a:t>
            </a:r>
          </a:p>
          <a:p>
            <a:pPr algn="l">
              <a:buNone/>
            </a:pPr>
            <a:r>
              <a:rPr lang="en-US" sz="1400" b="0" i="0" dirty="0">
                <a:solidFill>
                  <a:schemeClr val="bg1"/>
                </a:solidFill>
                <a:effectLst/>
                <a:latin typeface="Courier New" panose="02070309020205020404" pitchFamily="49" charset="0"/>
              </a:rPr>
              <a:t> POZ   0  1  1  0  0  0  0  0  1  1  0  0  0  0  0  0  1  1  1  0  0 </a:t>
            </a:r>
          </a:p>
          <a:p>
            <a:pPr algn="l">
              <a:buNone/>
            </a:pPr>
            <a:r>
              <a:rPr lang="en-US" sz="1400" b="0" i="0" dirty="0">
                <a:solidFill>
                  <a:schemeClr val="bg1"/>
                </a:solidFill>
                <a:effectLst/>
                <a:latin typeface="Courier New" panose="02070309020205020404" pitchFamily="49" charset="0"/>
              </a:rPr>
              <a:t> POS   0  0  0  0  0  0  0  0  0  0  0  0  0  0  0  0  0  0  0  0  0 </a:t>
            </a:r>
          </a:p>
          <a:p>
            <a:pPr algn="l">
              <a:buNone/>
            </a:pPr>
            <a:r>
              <a:rPr lang="en-US" sz="1400" b="0" i="0" dirty="0">
                <a:solidFill>
                  <a:schemeClr val="bg1"/>
                </a:solidFill>
                <a:effectLst/>
                <a:latin typeface="Courier New" panose="02070309020205020404" pitchFamily="49" charset="0"/>
              </a:rPr>
              <a:t> TYP   R  R  R  R  R  R  R  R  R  R  R  R  R  R  R  R  R  R  R  R  R </a:t>
            </a:r>
          </a:p>
          <a:p>
            <a:pPr algn="l">
              <a:buNone/>
            </a:pPr>
            <a:r>
              <a:rPr lang="en-US" sz="1400" b="0" i="0" dirty="0">
                <a:solidFill>
                  <a:schemeClr val="bg1"/>
                </a:solidFill>
                <a:effectLst/>
                <a:latin typeface="Courier New" panose="02070309020205020404" pitchFamily="49" charset="0"/>
              </a:rPr>
              <a:t> CIG   8  8  8  8  8  8  8  8  8  8  8  8  8  8  8  8  8  8  8  8  8 </a:t>
            </a:r>
          </a:p>
          <a:p>
            <a:pPr algn="l">
              <a:buNone/>
            </a:pPr>
            <a:r>
              <a:rPr lang="en-US" sz="1400" b="0" i="0" dirty="0">
                <a:solidFill>
                  <a:schemeClr val="bg1"/>
                </a:solidFill>
                <a:effectLst/>
                <a:latin typeface="Courier New" panose="02070309020205020404" pitchFamily="49" charset="0"/>
              </a:rPr>
              <a:t> VIS   7  7  7  5  7  7  7  5  7  7  7  5  7  7  7  5  7  3  2  7  7 </a:t>
            </a:r>
          </a:p>
          <a:p>
            <a:pPr algn="l">
              <a:buNone/>
            </a:pPr>
            <a:r>
              <a:rPr lang="en-US" sz="1400" b="0" i="0" dirty="0">
                <a:solidFill>
                  <a:schemeClr val="bg1"/>
                </a:solidFill>
                <a:effectLst/>
                <a:latin typeface="Courier New" panose="02070309020205020404" pitchFamily="49" charset="0"/>
              </a:rPr>
              <a:t> OBV   N  N  N BR  N  N  N HZ  N  N  N BR  N  N  N BR  N BR FG  N HZ </a:t>
            </a:r>
          </a:p>
        </p:txBody>
      </p:sp>
      <p:sp>
        <p:nvSpPr>
          <p:cNvPr id="6" name="TextBox 5">
            <a:extLst>
              <a:ext uri="{FF2B5EF4-FFF2-40B4-BE49-F238E27FC236}">
                <a16:creationId xmlns:a16="http://schemas.microsoft.com/office/drawing/2014/main" id="{D207DE17-D9CB-E992-A007-B7DD02DE310F}"/>
              </a:ext>
            </a:extLst>
          </p:cNvPr>
          <p:cNvSpPr txBox="1"/>
          <p:nvPr/>
        </p:nvSpPr>
        <p:spPr>
          <a:xfrm>
            <a:off x="457200" y="318655"/>
            <a:ext cx="5832764" cy="923330"/>
          </a:xfrm>
          <a:prstGeom prst="rect">
            <a:avLst/>
          </a:prstGeom>
          <a:noFill/>
        </p:spPr>
        <p:txBody>
          <a:bodyPr wrap="square" rtlCol="0">
            <a:spAutoFit/>
          </a:bodyPr>
          <a:lstStyle/>
          <a:p>
            <a:r>
              <a:rPr lang="en-US" dirty="0">
                <a:solidFill>
                  <a:schemeClr val="bg1"/>
                </a:solidFill>
              </a:rPr>
              <a:t>ML has been used in weather prediction for</a:t>
            </a:r>
            <a:r>
              <a:rPr lang="en-US" i="1" dirty="0">
                <a:solidFill>
                  <a:schemeClr val="bg1"/>
                </a:solidFill>
              </a:rPr>
              <a:t> decades…</a:t>
            </a:r>
          </a:p>
          <a:p>
            <a:endParaRPr lang="en-US" i="1" dirty="0">
              <a:solidFill>
                <a:schemeClr val="bg1"/>
              </a:solidFill>
            </a:endParaRPr>
          </a:p>
          <a:p>
            <a:r>
              <a:rPr lang="en-US" b="1" dirty="0">
                <a:solidFill>
                  <a:schemeClr val="bg1"/>
                </a:solidFill>
              </a:rPr>
              <a:t>Model Output Statistics (MOS)</a:t>
            </a:r>
          </a:p>
        </p:txBody>
      </p:sp>
      <p:sp>
        <p:nvSpPr>
          <p:cNvPr id="8" name="TextBox 7">
            <a:extLst>
              <a:ext uri="{FF2B5EF4-FFF2-40B4-BE49-F238E27FC236}">
                <a16:creationId xmlns:a16="http://schemas.microsoft.com/office/drawing/2014/main" id="{2FEC34C0-246C-D73D-FB20-F98048E8D30B}"/>
              </a:ext>
            </a:extLst>
          </p:cNvPr>
          <p:cNvSpPr txBox="1"/>
          <p:nvPr/>
        </p:nvSpPr>
        <p:spPr>
          <a:xfrm>
            <a:off x="6192982" y="318655"/>
            <a:ext cx="2715491" cy="1200329"/>
          </a:xfrm>
          <a:prstGeom prst="rect">
            <a:avLst/>
          </a:prstGeom>
          <a:noFill/>
        </p:spPr>
        <p:txBody>
          <a:bodyPr wrap="square">
            <a:spAutoFit/>
          </a:bodyPr>
          <a:lstStyle/>
          <a:p>
            <a:pPr algn="l"/>
            <a:r>
              <a:rPr lang="en-US" b="0" i="0" dirty="0">
                <a:solidFill>
                  <a:schemeClr val="bg1"/>
                </a:solidFill>
                <a:effectLst/>
                <a:latin typeface="Aptos" panose="020B0004020202020204" pitchFamily="34" charset="0"/>
              </a:rPr>
              <a:t>Predictors:</a:t>
            </a:r>
          </a:p>
          <a:p>
            <a:pPr marL="285750" indent="-285750" algn="l">
              <a:buFont typeface="Arial" panose="020B0604020202020204" pitchFamily="34" charset="0"/>
              <a:buChar char="•"/>
            </a:pPr>
            <a:r>
              <a:rPr lang="en-US" b="0" i="0" dirty="0">
                <a:solidFill>
                  <a:schemeClr val="bg1"/>
                </a:solidFill>
                <a:effectLst/>
                <a:latin typeface="Aptos" panose="020B0004020202020204" pitchFamily="34" charset="0"/>
              </a:rPr>
              <a:t>NWP Model Forecasts</a:t>
            </a:r>
          </a:p>
          <a:p>
            <a:pPr marL="285750" indent="-285750" algn="l">
              <a:buFont typeface="Arial" panose="020B0604020202020204" pitchFamily="34" charset="0"/>
              <a:buChar char="•"/>
            </a:pPr>
            <a:r>
              <a:rPr lang="en-US" b="0" i="0" dirty="0">
                <a:solidFill>
                  <a:schemeClr val="bg1"/>
                </a:solidFill>
                <a:effectLst/>
                <a:latin typeface="Aptos" panose="020B0004020202020204" pitchFamily="34" charset="0"/>
              </a:rPr>
              <a:t>Prior Observations</a:t>
            </a:r>
          </a:p>
          <a:p>
            <a:pPr marL="285750" indent="-285750" algn="l">
              <a:buFont typeface="Arial" panose="020B0604020202020204" pitchFamily="34" charset="0"/>
              <a:buChar char="•"/>
            </a:pPr>
            <a:r>
              <a:rPr lang="en-US" b="0" i="0" dirty="0">
                <a:solidFill>
                  <a:schemeClr val="bg1"/>
                </a:solidFill>
                <a:effectLst/>
                <a:latin typeface="Aptos" panose="020B0004020202020204" pitchFamily="34" charset="0"/>
              </a:rPr>
              <a:t>Geoclimatic Data</a:t>
            </a:r>
          </a:p>
        </p:txBody>
      </p:sp>
      <p:sp>
        <p:nvSpPr>
          <p:cNvPr id="9" name="TextBox 8">
            <a:extLst>
              <a:ext uri="{FF2B5EF4-FFF2-40B4-BE49-F238E27FC236}">
                <a16:creationId xmlns:a16="http://schemas.microsoft.com/office/drawing/2014/main" id="{BFDEDD06-F5CA-8516-8F3D-8B7B639C4467}"/>
              </a:ext>
            </a:extLst>
          </p:cNvPr>
          <p:cNvSpPr txBox="1"/>
          <p:nvPr/>
        </p:nvSpPr>
        <p:spPr>
          <a:xfrm>
            <a:off x="457200" y="6367340"/>
            <a:ext cx="6513369" cy="369332"/>
          </a:xfrm>
          <a:prstGeom prst="rect">
            <a:avLst/>
          </a:prstGeom>
          <a:noFill/>
        </p:spPr>
        <p:txBody>
          <a:bodyPr wrap="square">
            <a:spAutoFit/>
          </a:bodyPr>
          <a:lstStyle/>
          <a:p>
            <a:pPr algn="l"/>
            <a:r>
              <a:rPr lang="en-US" b="0" i="0" dirty="0">
                <a:solidFill>
                  <a:schemeClr val="bg1"/>
                </a:solidFill>
                <a:effectLst/>
                <a:latin typeface="Aptos" panose="020B0004020202020204" pitchFamily="34" charset="0"/>
              </a:rPr>
              <a:t>Historically, a multi-linear regression</a:t>
            </a:r>
          </a:p>
        </p:txBody>
      </p:sp>
    </p:spTree>
    <p:extLst>
      <p:ext uri="{BB962C8B-B14F-4D97-AF65-F5344CB8AC3E}">
        <p14:creationId xmlns:p14="http://schemas.microsoft.com/office/powerpoint/2010/main" val="3141790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30467A-11B2-FF08-0CB4-52B5C110F6CE}"/>
              </a:ext>
            </a:extLst>
          </p:cNvPr>
          <p:cNvSpPr txBox="1"/>
          <p:nvPr/>
        </p:nvSpPr>
        <p:spPr>
          <a:xfrm>
            <a:off x="780549" y="683010"/>
            <a:ext cx="8012722" cy="5078313"/>
          </a:xfrm>
          <a:prstGeom prst="rect">
            <a:avLst/>
          </a:prstGeom>
          <a:noFill/>
        </p:spPr>
        <p:txBody>
          <a:bodyPr wrap="square">
            <a:spAutoFit/>
          </a:bodyPr>
          <a:lstStyle/>
          <a:p>
            <a:r>
              <a:rPr lang="en-US" dirty="0">
                <a:solidFill>
                  <a:schemeClr val="bg1"/>
                </a:solidFill>
              </a:rPr>
              <a:t>What makes a good problem for machine learning?</a:t>
            </a:r>
          </a:p>
          <a:p>
            <a:endParaRPr lang="en-US" dirty="0">
              <a:solidFill>
                <a:schemeClr val="bg1"/>
              </a:solidFill>
            </a:endParaRPr>
          </a:p>
          <a:p>
            <a:r>
              <a:rPr lang="en-US" b="1" dirty="0">
                <a:solidFill>
                  <a:schemeClr val="bg1"/>
                </a:solidFill>
              </a:rPr>
              <a:t>Data rich</a:t>
            </a:r>
            <a:endParaRPr lang="en-US" dirty="0">
              <a:solidFill>
                <a:schemeClr val="bg1"/>
              </a:solidFill>
            </a:endParaRPr>
          </a:p>
          <a:p>
            <a:endParaRPr lang="en-US" b="1" dirty="0">
              <a:solidFill>
                <a:schemeClr val="bg1"/>
              </a:solidFill>
            </a:endParaRPr>
          </a:p>
          <a:p>
            <a:r>
              <a:rPr lang="en-US" dirty="0">
                <a:solidFill>
                  <a:schemeClr val="bg1"/>
                </a:solidFill>
              </a:rPr>
              <a:t>What do we have in atmospheric science:</a:t>
            </a:r>
          </a:p>
          <a:p>
            <a:pPr marL="285750" indent="-285750">
              <a:buFontTx/>
              <a:buChar char="-"/>
            </a:pPr>
            <a:r>
              <a:rPr lang="en-US" dirty="0">
                <a:solidFill>
                  <a:schemeClr val="bg1"/>
                </a:solidFill>
              </a:rPr>
              <a:t>Surface stations (decades; global but biased toward populated, wealthy regions)</a:t>
            </a:r>
          </a:p>
          <a:p>
            <a:pPr marL="285750" indent="-285750">
              <a:buFontTx/>
              <a:buChar char="-"/>
            </a:pPr>
            <a:r>
              <a:rPr lang="en-US" dirty="0">
                <a:solidFill>
                  <a:schemeClr val="bg1"/>
                </a:solidFill>
              </a:rPr>
              <a:t>Weather balloons (decades; global but biased toward populated, wealthy regions)</a:t>
            </a:r>
          </a:p>
          <a:p>
            <a:pPr marL="285750" indent="-285750">
              <a:buFontTx/>
              <a:buChar char="-"/>
            </a:pPr>
            <a:r>
              <a:rPr lang="en-US" dirty="0">
                <a:solidFill>
                  <a:schemeClr val="bg1"/>
                </a:solidFill>
              </a:rPr>
              <a:t>Satellite data (years of high-resolution multispectral data)</a:t>
            </a:r>
          </a:p>
          <a:p>
            <a:pPr marL="742950" lvl="1" indent="-285750">
              <a:buFontTx/>
              <a:buChar char="-"/>
            </a:pPr>
            <a:r>
              <a:rPr lang="en-US" dirty="0">
                <a:solidFill>
                  <a:schemeClr val="bg1"/>
                </a:solidFill>
              </a:rPr>
              <a:t>Can be used to remotely derive multiple quantities in true global manner</a:t>
            </a:r>
          </a:p>
          <a:p>
            <a:pPr marL="285750" indent="-285750">
              <a:buFontTx/>
              <a:buChar char="-"/>
            </a:pPr>
            <a:r>
              <a:rPr lang="en-US" dirty="0">
                <a:solidFill>
                  <a:schemeClr val="bg1"/>
                </a:solidFill>
              </a:rPr>
              <a:t>Buoy data (locally concentrated in areas of interest like equatorial Pacific and near shore)</a:t>
            </a:r>
          </a:p>
          <a:p>
            <a:pPr marL="285750" indent="-285750">
              <a:buFontTx/>
              <a:buChar char="-"/>
            </a:pPr>
            <a:r>
              <a:rPr lang="en-US" dirty="0">
                <a:solidFill>
                  <a:schemeClr val="bg1"/>
                </a:solidFill>
              </a:rPr>
              <a:t>Ship data (locally concentrated on ship paths)</a:t>
            </a:r>
          </a:p>
          <a:p>
            <a:pPr marL="285750" indent="-285750">
              <a:buFontTx/>
              <a:buChar char="-"/>
            </a:pPr>
            <a:r>
              <a:rPr lang="en-US" dirty="0">
                <a:solidFill>
                  <a:schemeClr val="bg1"/>
                </a:solidFill>
              </a:rPr>
              <a:t>Aircraft data (locally concentrated on ship paths)</a:t>
            </a:r>
          </a:p>
          <a:p>
            <a:pPr marL="285750" indent="-285750">
              <a:buFontTx/>
              <a:buChar char="-"/>
            </a:pPr>
            <a:endParaRPr lang="en-US" dirty="0">
              <a:solidFill>
                <a:schemeClr val="bg1"/>
              </a:solidFill>
            </a:endParaRPr>
          </a:p>
          <a:p>
            <a:r>
              <a:rPr lang="en-US" b="1" dirty="0">
                <a:solidFill>
                  <a:srgbClr val="FFFF00"/>
                </a:solidFill>
              </a:rPr>
              <a:t>This data is ingested (assimilated) into an atmospheric model of past weather and climate, known as reanalysis.</a:t>
            </a:r>
          </a:p>
        </p:txBody>
      </p:sp>
    </p:spTree>
    <p:extLst>
      <p:ext uri="{BB962C8B-B14F-4D97-AF65-F5344CB8AC3E}">
        <p14:creationId xmlns:p14="http://schemas.microsoft.com/office/powerpoint/2010/main" val="270857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E99ADD-D294-4A98-6FA0-82BE24BE55D8}"/>
              </a:ext>
            </a:extLst>
          </p:cNvPr>
          <p:cNvSpPr txBox="1"/>
          <p:nvPr/>
        </p:nvSpPr>
        <p:spPr>
          <a:xfrm>
            <a:off x="308855" y="117693"/>
            <a:ext cx="8526289" cy="6463308"/>
          </a:xfrm>
          <a:prstGeom prst="rect">
            <a:avLst/>
          </a:prstGeom>
          <a:noFill/>
        </p:spPr>
        <p:txBody>
          <a:bodyPr wrap="square">
            <a:spAutoFit/>
          </a:bodyPr>
          <a:lstStyle/>
          <a:p>
            <a:r>
              <a:rPr lang="en-US" dirty="0">
                <a:solidFill>
                  <a:schemeClr val="bg1"/>
                </a:solidFill>
              </a:rPr>
              <a:t>What data do we use?  Usually reanalysis, although newer models experimenting with ML DA.</a:t>
            </a:r>
          </a:p>
          <a:p>
            <a:endParaRPr lang="en-US" dirty="0">
              <a:solidFill>
                <a:schemeClr val="bg1"/>
              </a:solidFill>
            </a:endParaRPr>
          </a:p>
          <a:p>
            <a:r>
              <a:rPr lang="en-US" dirty="0">
                <a:solidFill>
                  <a:schemeClr val="bg1"/>
                </a:solidFill>
              </a:rPr>
              <a:t>REMEMBER: Reanalysis is a model output that ingests any available observations.</a:t>
            </a:r>
          </a:p>
          <a:p>
            <a:endParaRPr lang="en-US" dirty="0">
              <a:solidFill>
                <a:schemeClr val="bg1"/>
              </a:solidFill>
            </a:endParaRPr>
          </a:p>
          <a:p>
            <a:r>
              <a:rPr lang="en-US" dirty="0">
                <a:solidFill>
                  <a:schemeClr val="bg1"/>
                </a:solidFill>
              </a:rPr>
              <a:t>Reanalysis has parameterizations:</a:t>
            </a:r>
          </a:p>
          <a:p>
            <a:pPr marL="285750" indent="-285750">
              <a:buFontTx/>
              <a:buChar char="-"/>
            </a:pPr>
            <a:r>
              <a:rPr lang="en-US" dirty="0">
                <a:solidFill>
                  <a:schemeClr val="bg1"/>
                </a:solidFill>
              </a:rPr>
              <a:t>Microphysics</a:t>
            </a:r>
          </a:p>
          <a:p>
            <a:pPr marL="285750" indent="-285750">
              <a:buFontTx/>
              <a:buChar char="-"/>
            </a:pPr>
            <a:r>
              <a:rPr lang="en-US" dirty="0">
                <a:solidFill>
                  <a:schemeClr val="bg1"/>
                </a:solidFill>
              </a:rPr>
              <a:t>Cumulus</a:t>
            </a:r>
          </a:p>
          <a:p>
            <a:pPr marL="285750" indent="-285750">
              <a:buFontTx/>
              <a:buChar char="-"/>
            </a:pPr>
            <a:r>
              <a:rPr lang="en-US" dirty="0">
                <a:solidFill>
                  <a:schemeClr val="bg1"/>
                </a:solidFill>
              </a:rPr>
              <a:t>Surface</a:t>
            </a:r>
          </a:p>
          <a:p>
            <a:pPr marL="285750" indent="-285750">
              <a:buFontTx/>
              <a:buChar char="-"/>
            </a:pPr>
            <a:r>
              <a:rPr lang="en-US" dirty="0">
                <a:solidFill>
                  <a:schemeClr val="bg1"/>
                </a:solidFill>
              </a:rPr>
              <a:t>Radiation</a:t>
            </a:r>
          </a:p>
          <a:p>
            <a:pPr marL="285750" indent="-285750">
              <a:buFontTx/>
              <a:buChar char="-"/>
            </a:pPr>
            <a:r>
              <a:rPr lang="en-US" dirty="0">
                <a:solidFill>
                  <a:schemeClr val="bg1"/>
                </a:solidFill>
              </a:rPr>
              <a:t>Turbulence/boundary layer</a:t>
            </a:r>
          </a:p>
          <a:p>
            <a:pPr marL="285750" indent="-285750">
              <a:buFontTx/>
              <a:buChar char="-"/>
            </a:pPr>
            <a:endParaRPr lang="en-US" dirty="0">
              <a:solidFill>
                <a:schemeClr val="bg1"/>
              </a:solidFill>
            </a:endParaRPr>
          </a:p>
          <a:p>
            <a:r>
              <a:rPr lang="en-US" dirty="0">
                <a:solidFill>
                  <a:schemeClr val="bg1"/>
                </a:solidFill>
              </a:rPr>
              <a:t>But is repeatedly nudged toward observations so it doesn’t stray too far from the truth.</a:t>
            </a:r>
          </a:p>
          <a:p>
            <a:endParaRPr lang="en-US" dirty="0">
              <a:solidFill>
                <a:schemeClr val="bg1"/>
              </a:solidFill>
            </a:endParaRPr>
          </a:p>
          <a:p>
            <a:r>
              <a:rPr lang="en-US" dirty="0">
                <a:solidFill>
                  <a:schemeClr val="bg1"/>
                </a:solidFill>
              </a:rPr>
              <a:t>Large-scale dynamic fields like wind are often good. </a:t>
            </a:r>
          </a:p>
          <a:p>
            <a:r>
              <a:rPr lang="en-US" dirty="0">
                <a:solidFill>
                  <a:schemeClr val="bg1"/>
                </a:solidFill>
              </a:rPr>
              <a:t>Local fields like precipitation depend on parameterization and often have large errors and biases. This can indirectly impact other variables like relative humidity.</a:t>
            </a:r>
          </a:p>
          <a:p>
            <a:r>
              <a:rPr lang="en-US" dirty="0">
                <a:solidFill>
                  <a:schemeClr val="bg1"/>
                </a:solidFill>
              </a:rPr>
              <a:t>Other important variables like temperature depend on height. Upper-level usually well constrained, but near-surface values can suffer biases.</a:t>
            </a:r>
          </a:p>
          <a:p>
            <a:endParaRPr lang="en-US" dirty="0">
              <a:solidFill>
                <a:schemeClr val="bg1"/>
              </a:solidFill>
            </a:endParaRPr>
          </a:p>
          <a:p>
            <a:r>
              <a:rPr lang="en-US" b="1" dirty="0">
                <a:solidFill>
                  <a:srgbClr val="FFFF00"/>
                </a:solidFill>
              </a:rPr>
              <a:t>Many of today’s ML weather models use reanalysis as the truth, but the truth still contains errors!</a:t>
            </a:r>
          </a:p>
        </p:txBody>
      </p:sp>
    </p:spTree>
    <p:extLst>
      <p:ext uri="{BB962C8B-B14F-4D97-AF65-F5344CB8AC3E}">
        <p14:creationId xmlns:p14="http://schemas.microsoft.com/office/powerpoint/2010/main" val="1584083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E39D394-C2F8-77E8-A57B-360D881DC9EA}"/>
              </a:ext>
            </a:extLst>
          </p:cNvPr>
          <p:cNvSpPr/>
          <p:nvPr/>
        </p:nvSpPr>
        <p:spPr>
          <a:xfrm>
            <a:off x="360217" y="471055"/>
            <a:ext cx="8548255" cy="6165272"/>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 name="Oval 2">
            <a:extLst>
              <a:ext uri="{FF2B5EF4-FFF2-40B4-BE49-F238E27FC236}">
                <a16:creationId xmlns:a16="http://schemas.microsoft.com/office/drawing/2014/main" id="{A5BDD756-CF16-CC31-9D00-0FBC7C5C2FDF}"/>
              </a:ext>
            </a:extLst>
          </p:cNvPr>
          <p:cNvSpPr/>
          <p:nvPr/>
        </p:nvSpPr>
        <p:spPr>
          <a:xfrm>
            <a:off x="1011382" y="1343891"/>
            <a:ext cx="4128654" cy="44196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DD339C0-09FC-2409-3968-05BABACB0CA5}"/>
              </a:ext>
            </a:extLst>
          </p:cNvPr>
          <p:cNvSpPr/>
          <p:nvPr/>
        </p:nvSpPr>
        <p:spPr>
          <a:xfrm>
            <a:off x="1501909" y="4045619"/>
            <a:ext cx="2590799" cy="1196141"/>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531911B-742C-FFD7-591C-A39EF6E62CE0}"/>
              </a:ext>
            </a:extLst>
          </p:cNvPr>
          <p:cNvSpPr txBox="1"/>
          <p:nvPr/>
        </p:nvSpPr>
        <p:spPr>
          <a:xfrm>
            <a:off x="3214253" y="725177"/>
            <a:ext cx="2840181" cy="369332"/>
          </a:xfrm>
          <a:prstGeom prst="rect">
            <a:avLst/>
          </a:prstGeom>
          <a:noFill/>
        </p:spPr>
        <p:txBody>
          <a:bodyPr wrap="square" rtlCol="0">
            <a:spAutoFit/>
          </a:bodyPr>
          <a:lstStyle/>
          <a:p>
            <a:r>
              <a:rPr lang="en-US" b="1" dirty="0"/>
              <a:t>Artificial Intelligence (AI)</a:t>
            </a:r>
          </a:p>
        </p:txBody>
      </p:sp>
      <p:sp>
        <p:nvSpPr>
          <p:cNvPr id="8" name="TextBox 7">
            <a:extLst>
              <a:ext uri="{FF2B5EF4-FFF2-40B4-BE49-F238E27FC236}">
                <a16:creationId xmlns:a16="http://schemas.microsoft.com/office/drawing/2014/main" id="{65590369-B7C4-9162-74AD-2E7516C2CFCD}"/>
              </a:ext>
            </a:extLst>
          </p:cNvPr>
          <p:cNvSpPr txBox="1"/>
          <p:nvPr/>
        </p:nvSpPr>
        <p:spPr>
          <a:xfrm>
            <a:off x="1752598" y="1967345"/>
            <a:ext cx="2840181" cy="369332"/>
          </a:xfrm>
          <a:prstGeom prst="rect">
            <a:avLst/>
          </a:prstGeom>
          <a:noFill/>
        </p:spPr>
        <p:txBody>
          <a:bodyPr wrap="square" rtlCol="0">
            <a:spAutoFit/>
          </a:bodyPr>
          <a:lstStyle/>
          <a:p>
            <a:r>
              <a:rPr lang="en-US" b="1" dirty="0"/>
              <a:t>Machine Learning (ML)</a:t>
            </a:r>
          </a:p>
        </p:txBody>
      </p:sp>
      <p:sp>
        <p:nvSpPr>
          <p:cNvPr id="9" name="TextBox 8">
            <a:extLst>
              <a:ext uri="{FF2B5EF4-FFF2-40B4-BE49-F238E27FC236}">
                <a16:creationId xmlns:a16="http://schemas.microsoft.com/office/drawing/2014/main" id="{8E8879B4-D7B1-325C-16CA-2E8A7BBB9F93}"/>
              </a:ext>
            </a:extLst>
          </p:cNvPr>
          <p:cNvSpPr txBox="1"/>
          <p:nvPr/>
        </p:nvSpPr>
        <p:spPr>
          <a:xfrm>
            <a:off x="1682018" y="4345907"/>
            <a:ext cx="2230579" cy="646331"/>
          </a:xfrm>
          <a:prstGeom prst="rect">
            <a:avLst/>
          </a:prstGeom>
          <a:noFill/>
        </p:spPr>
        <p:txBody>
          <a:bodyPr wrap="square" rtlCol="0">
            <a:spAutoFit/>
          </a:bodyPr>
          <a:lstStyle/>
          <a:p>
            <a:pPr algn="ctr"/>
            <a:r>
              <a:rPr lang="en-US" b="1" dirty="0"/>
              <a:t>Numerous other models</a:t>
            </a:r>
          </a:p>
        </p:txBody>
      </p:sp>
      <p:sp>
        <p:nvSpPr>
          <p:cNvPr id="12" name="Oval 11">
            <a:extLst>
              <a:ext uri="{FF2B5EF4-FFF2-40B4-BE49-F238E27FC236}">
                <a16:creationId xmlns:a16="http://schemas.microsoft.com/office/drawing/2014/main" id="{48532475-0FD1-D0DE-E570-0635AE812791}"/>
              </a:ext>
            </a:extLst>
          </p:cNvPr>
          <p:cNvSpPr/>
          <p:nvPr/>
        </p:nvSpPr>
        <p:spPr>
          <a:xfrm>
            <a:off x="2001980" y="2355364"/>
            <a:ext cx="2590799" cy="1440873"/>
          </a:xfrm>
          <a:prstGeom prst="ellipse">
            <a:avLst/>
          </a:prstGeom>
          <a:solidFill>
            <a:schemeClr val="accent5">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44B12C6-8F10-4CB4-C855-51EFC01AC299}"/>
              </a:ext>
            </a:extLst>
          </p:cNvPr>
          <p:cNvSpPr txBox="1"/>
          <p:nvPr/>
        </p:nvSpPr>
        <p:spPr>
          <a:xfrm>
            <a:off x="2182089" y="2644398"/>
            <a:ext cx="2230579" cy="923330"/>
          </a:xfrm>
          <a:prstGeom prst="rect">
            <a:avLst/>
          </a:prstGeom>
          <a:noFill/>
        </p:spPr>
        <p:txBody>
          <a:bodyPr wrap="square" rtlCol="0">
            <a:spAutoFit/>
          </a:bodyPr>
          <a:lstStyle/>
          <a:p>
            <a:pPr algn="ctr"/>
            <a:r>
              <a:rPr lang="en-US" b="1" dirty="0"/>
              <a:t>Deep Learning incl. neural networks (NN)</a:t>
            </a:r>
          </a:p>
        </p:txBody>
      </p:sp>
      <p:sp>
        <p:nvSpPr>
          <p:cNvPr id="14" name="Oval 13">
            <a:extLst>
              <a:ext uri="{FF2B5EF4-FFF2-40B4-BE49-F238E27FC236}">
                <a16:creationId xmlns:a16="http://schemas.microsoft.com/office/drawing/2014/main" id="{35EA5C06-73C8-5EC3-2748-C411307B361E}"/>
              </a:ext>
            </a:extLst>
          </p:cNvPr>
          <p:cNvSpPr/>
          <p:nvPr/>
        </p:nvSpPr>
        <p:spPr>
          <a:xfrm>
            <a:off x="4139907" y="1339241"/>
            <a:ext cx="4128654" cy="4419600"/>
          </a:xfrm>
          <a:prstGeom prst="ellipse">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385354D-9FEE-934B-D1CF-877CA3967446}"/>
              </a:ext>
            </a:extLst>
          </p:cNvPr>
          <p:cNvSpPr txBox="1"/>
          <p:nvPr/>
        </p:nvSpPr>
        <p:spPr>
          <a:xfrm>
            <a:off x="5430982" y="3054471"/>
            <a:ext cx="2840181" cy="646331"/>
          </a:xfrm>
          <a:prstGeom prst="rect">
            <a:avLst/>
          </a:prstGeom>
          <a:noFill/>
        </p:spPr>
        <p:txBody>
          <a:bodyPr wrap="square" rtlCol="0">
            <a:spAutoFit/>
          </a:bodyPr>
          <a:lstStyle/>
          <a:p>
            <a:r>
              <a:rPr lang="en-US" b="1" dirty="0"/>
              <a:t>Natural language processing (NLP)</a:t>
            </a:r>
          </a:p>
        </p:txBody>
      </p:sp>
      <p:sp>
        <p:nvSpPr>
          <p:cNvPr id="16" name="TextBox 15">
            <a:extLst>
              <a:ext uri="{FF2B5EF4-FFF2-40B4-BE49-F238E27FC236}">
                <a16:creationId xmlns:a16="http://schemas.microsoft.com/office/drawing/2014/main" id="{8A8FDD76-128A-48A4-1D1D-76F1D7435D46}"/>
              </a:ext>
            </a:extLst>
          </p:cNvPr>
          <p:cNvSpPr txBox="1"/>
          <p:nvPr/>
        </p:nvSpPr>
        <p:spPr>
          <a:xfrm>
            <a:off x="6557962" y="6211669"/>
            <a:ext cx="2586038" cy="646331"/>
          </a:xfrm>
          <a:prstGeom prst="rect">
            <a:avLst/>
          </a:prstGeom>
          <a:noFill/>
        </p:spPr>
        <p:txBody>
          <a:bodyPr wrap="square" rtlCol="0">
            <a:spAutoFit/>
          </a:bodyPr>
          <a:lstStyle/>
          <a:p>
            <a:pPr algn="r"/>
            <a:r>
              <a:rPr lang="en-US" i="1" dirty="0">
                <a:solidFill>
                  <a:schemeClr val="bg1"/>
                </a:solidFill>
              </a:rPr>
              <a:t>Lots of other ellipses could fit in here.</a:t>
            </a:r>
          </a:p>
        </p:txBody>
      </p:sp>
    </p:spTree>
    <p:extLst>
      <p:ext uri="{BB962C8B-B14F-4D97-AF65-F5344CB8AC3E}">
        <p14:creationId xmlns:p14="http://schemas.microsoft.com/office/powerpoint/2010/main" val="124619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24DE49-82BB-9BCE-56CB-76B00529A364}"/>
              </a:ext>
            </a:extLst>
          </p:cNvPr>
          <p:cNvSpPr txBox="1"/>
          <p:nvPr/>
        </p:nvSpPr>
        <p:spPr>
          <a:xfrm>
            <a:off x="357187" y="301109"/>
            <a:ext cx="6486525" cy="461665"/>
          </a:xfrm>
          <a:prstGeom prst="rect">
            <a:avLst/>
          </a:prstGeom>
          <a:noFill/>
        </p:spPr>
        <p:txBody>
          <a:bodyPr wrap="square">
            <a:spAutoFit/>
          </a:bodyPr>
          <a:lstStyle/>
          <a:p>
            <a:r>
              <a:rPr lang="en-US" sz="2400" b="1" dirty="0">
                <a:solidFill>
                  <a:schemeClr val="bg1"/>
                </a:solidFill>
              </a:rPr>
              <a:t>How does a neural network function?</a:t>
            </a:r>
          </a:p>
        </p:txBody>
      </p:sp>
      <p:sp>
        <p:nvSpPr>
          <p:cNvPr id="7" name="TextBox 6">
            <a:extLst>
              <a:ext uri="{FF2B5EF4-FFF2-40B4-BE49-F238E27FC236}">
                <a16:creationId xmlns:a16="http://schemas.microsoft.com/office/drawing/2014/main" id="{CEDC7594-C3FB-27D2-6D19-CF32BBB47BE4}"/>
              </a:ext>
            </a:extLst>
          </p:cNvPr>
          <p:cNvSpPr txBox="1"/>
          <p:nvPr/>
        </p:nvSpPr>
        <p:spPr>
          <a:xfrm>
            <a:off x="357187" y="786796"/>
            <a:ext cx="8115301" cy="923330"/>
          </a:xfrm>
          <a:prstGeom prst="rect">
            <a:avLst/>
          </a:prstGeom>
          <a:noFill/>
        </p:spPr>
        <p:txBody>
          <a:bodyPr wrap="square">
            <a:spAutoFit/>
          </a:bodyPr>
          <a:lstStyle/>
          <a:p>
            <a:r>
              <a:rPr lang="en-US" sz="1800" dirty="0">
                <a:solidFill>
                  <a:schemeClr val="bg1"/>
                </a:solidFill>
              </a:rPr>
              <a:t>A neural network is essentially a </a:t>
            </a:r>
            <a:r>
              <a:rPr lang="en-US" dirty="0">
                <a:solidFill>
                  <a:schemeClr val="bg1"/>
                </a:solidFill>
              </a:rPr>
              <a:t>mathematical framework </a:t>
            </a:r>
            <a:r>
              <a:rPr lang="en-US" sz="1800" dirty="0">
                <a:solidFill>
                  <a:schemeClr val="bg1"/>
                </a:solidFill>
              </a:rPr>
              <a:t>for transforming input into output—except</a:t>
            </a:r>
            <a:r>
              <a:rPr lang="en-US" sz="1800" i="1" dirty="0">
                <a:solidFill>
                  <a:schemeClr val="bg1"/>
                </a:solidFill>
              </a:rPr>
              <a:t> instead of using derived equations, the transformations are learned using data.  </a:t>
            </a:r>
            <a:endParaRPr lang="en-US" i="1" dirty="0">
              <a:solidFill>
                <a:schemeClr val="bg1"/>
              </a:solidFill>
            </a:endParaRPr>
          </a:p>
        </p:txBody>
      </p:sp>
      <p:sp>
        <p:nvSpPr>
          <p:cNvPr id="8" name="Oval 7">
            <a:extLst>
              <a:ext uri="{FF2B5EF4-FFF2-40B4-BE49-F238E27FC236}">
                <a16:creationId xmlns:a16="http://schemas.microsoft.com/office/drawing/2014/main" id="{5937C8F6-5521-5493-9196-8766B5C6DBC8}"/>
              </a:ext>
            </a:extLst>
          </p:cNvPr>
          <p:cNvSpPr/>
          <p:nvPr/>
        </p:nvSpPr>
        <p:spPr>
          <a:xfrm>
            <a:off x="800100" y="240954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EF880B-9F26-6500-9E2C-3B45FF5689DA}"/>
              </a:ext>
            </a:extLst>
          </p:cNvPr>
          <p:cNvSpPr/>
          <p:nvPr/>
        </p:nvSpPr>
        <p:spPr>
          <a:xfrm>
            <a:off x="800100" y="3585411"/>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9E6B20-A407-5A95-94CB-C0E7645D151A}"/>
              </a:ext>
            </a:extLst>
          </p:cNvPr>
          <p:cNvSpPr/>
          <p:nvPr/>
        </p:nvSpPr>
        <p:spPr>
          <a:xfrm>
            <a:off x="800100" y="4761273"/>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2F1FEED-D9F8-0076-D02D-740052C30478}"/>
              </a:ext>
            </a:extLst>
          </p:cNvPr>
          <p:cNvSpPr/>
          <p:nvPr/>
        </p:nvSpPr>
        <p:spPr>
          <a:xfrm>
            <a:off x="2995613" y="1945205"/>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80BD2F-84B3-049B-B3F9-D0340B4B6B50}"/>
              </a:ext>
            </a:extLst>
          </p:cNvPr>
          <p:cNvSpPr/>
          <p:nvPr/>
        </p:nvSpPr>
        <p:spPr>
          <a:xfrm>
            <a:off x="2981324" y="3055420"/>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A39DB8B-89CF-12FF-DB32-7160ABC87FC6}"/>
              </a:ext>
            </a:extLst>
          </p:cNvPr>
          <p:cNvSpPr/>
          <p:nvPr/>
        </p:nvSpPr>
        <p:spPr>
          <a:xfrm>
            <a:off x="2981324" y="4123377"/>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850D553-B887-B66E-8B73-01071ADE10DD}"/>
              </a:ext>
            </a:extLst>
          </p:cNvPr>
          <p:cNvSpPr/>
          <p:nvPr/>
        </p:nvSpPr>
        <p:spPr>
          <a:xfrm>
            <a:off x="2981324" y="5191334"/>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A22F029-E10F-729D-67E9-EF55636B64A5}"/>
              </a:ext>
            </a:extLst>
          </p:cNvPr>
          <p:cNvSpPr/>
          <p:nvPr/>
        </p:nvSpPr>
        <p:spPr>
          <a:xfrm>
            <a:off x="5241132" y="1945205"/>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B4BC688-A66A-0BD1-3CBC-517E1EA262C3}"/>
              </a:ext>
            </a:extLst>
          </p:cNvPr>
          <p:cNvSpPr/>
          <p:nvPr/>
        </p:nvSpPr>
        <p:spPr>
          <a:xfrm>
            <a:off x="5226843" y="3055420"/>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E291BBD-4BCD-36E0-56AC-E99B33E1521A}"/>
              </a:ext>
            </a:extLst>
          </p:cNvPr>
          <p:cNvSpPr/>
          <p:nvPr/>
        </p:nvSpPr>
        <p:spPr>
          <a:xfrm>
            <a:off x="5226843" y="4123377"/>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A56DF2-FBE0-FB48-2CCA-5BFCB7461B9B}"/>
              </a:ext>
            </a:extLst>
          </p:cNvPr>
          <p:cNvSpPr/>
          <p:nvPr/>
        </p:nvSpPr>
        <p:spPr>
          <a:xfrm>
            <a:off x="5226843" y="5191334"/>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4C83689-70E9-B333-1E51-A94B9A2DF18D}"/>
              </a:ext>
            </a:extLst>
          </p:cNvPr>
          <p:cNvSpPr/>
          <p:nvPr/>
        </p:nvSpPr>
        <p:spPr>
          <a:xfrm>
            <a:off x="7427758" y="2398398"/>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0E886D8-98C4-6F85-41B7-A26B7DF50126}"/>
              </a:ext>
            </a:extLst>
          </p:cNvPr>
          <p:cNvSpPr/>
          <p:nvPr/>
        </p:nvSpPr>
        <p:spPr>
          <a:xfrm>
            <a:off x="7427758" y="3574260"/>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6662DC-FF4B-E667-0339-CFEBBA283E1E}"/>
              </a:ext>
            </a:extLst>
          </p:cNvPr>
          <p:cNvSpPr/>
          <p:nvPr/>
        </p:nvSpPr>
        <p:spPr>
          <a:xfrm>
            <a:off x="7427758" y="4750122"/>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75C07338-8D2D-7209-C1BA-8DEF846F09E5}"/>
              </a:ext>
            </a:extLst>
          </p:cNvPr>
          <p:cNvCxnSpPr>
            <a:stCxn id="8" idx="6"/>
            <a:endCxn id="13" idx="2"/>
          </p:cNvCxnSpPr>
          <p:nvPr/>
        </p:nvCxnSpPr>
        <p:spPr>
          <a:xfrm flipV="1">
            <a:off x="1671638" y="2409549"/>
            <a:ext cx="1323975" cy="464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A261BBA-BB9A-43DA-07A2-6F9A6A24AF22}"/>
              </a:ext>
            </a:extLst>
          </p:cNvPr>
          <p:cNvCxnSpPr>
            <a:cxnSpLocks/>
            <a:stCxn id="8" idx="6"/>
            <a:endCxn id="14" idx="2"/>
          </p:cNvCxnSpPr>
          <p:nvPr/>
        </p:nvCxnSpPr>
        <p:spPr>
          <a:xfrm>
            <a:off x="1671638" y="2873893"/>
            <a:ext cx="1309686" cy="64587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D3CE1E-56A8-AE87-9803-C56D5BFE600E}"/>
              </a:ext>
            </a:extLst>
          </p:cNvPr>
          <p:cNvCxnSpPr>
            <a:cxnSpLocks/>
            <a:stCxn id="8" idx="6"/>
            <a:endCxn id="15" idx="2"/>
          </p:cNvCxnSpPr>
          <p:nvPr/>
        </p:nvCxnSpPr>
        <p:spPr>
          <a:xfrm>
            <a:off x="1671638" y="2873893"/>
            <a:ext cx="1309686" cy="1713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EBD0065-5EDF-283A-C9EB-FF102BFF5682}"/>
              </a:ext>
            </a:extLst>
          </p:cNvPr>
          <p:cNvCxnSpPr>
            <a:cxnSpLocks/>
            <a:stCxn id="8" idx="6"/>
            <a:endCxn id="16" idx="2"/>
          </p:cNvCxnSpPr>
          <p:nvPr/>
        </p:nvCxnSpPr>
        <p:spPr>
          <a:xfrm>
            <a:off x="1671638" y="2873893"/>
            <a:ext cx="1309686" cy="2781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93F3054-E937-3939-9DE3-F73BD0823100}"/>
              </a:ext>
            </a:extLst>
          </p:cNvPr>
          <p:cNvCxnSpPr>
            <a:cxnSpLocks/>
            <a:stCxn id="9" idx="6"/>
            <a:endCxn id="14" idx="2"/>
          </p:cNvCxnSpPr>
          <p:nvPr/>
        </p:nvCxnSpPr>
        <p:spPr>
          <a:xfrm flipV="1">
            <a:off x="1671638" y="3519764"/>
            <a:ext cx="1309686" cy="529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E6B001B-6D1E-61D6-4ECA-EAB7651D0602}"/>
              </a:ext>
            </a:extLst>
          </p:cNvPr>
          <p:cNvCxnSpPr>
            <a:cxnSpLocks/>
            <a:stCxn id="9" idx="6"/>
            <a:endCxn id="13" idx="2"/>
          </p:cNvCxnSpPr>
          <p:nvPr/>
        </p:nvCxnSpPr>
        <p:spPr>
          <a:xfrm flipV="1">
            <a:off x="1671638" y="2409549"/>
            <a:ext cx="1323975" cy="164020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9583883-2BEF-72AF-5428-5727C8579603}"/>
              </a:ext>
            </a:extLst>
          </p:cNvPr>
          <p:cNvCxnSpPr>
            <a:cxnSpLocks/>
            <a:stCxn id="9" idx="6"/>
            <a:endCxn id="16" idx="2"/>
          </p:cNvCxnSpPr>
          <p:nvPr/>
        </p:nvCxnSpPr>
        <p:spPr>
          <a:xfrm>
            <a:off x="1671638" y="4049755"/>
            <a:ext cx="1309686" cy="160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AA975B9-A07D-7913-9AE8-D73639E9A556}"/>
              </a:ext>
            </a:extLst>
          </p:cNvPr>
          <p:cNvCxnSpPr>
            <a:cxnSpLocks/>
            <a:stCxn id="9" idx="6"/>
            <a:endCxn id="15" idx="2"/>
          </p:cNvCxnSpPr>
          <p:nvPr/>
        </p:nvCxnSpPr>
        <p:spPr>
          <a:xfrm>
            <a:off x="1671638" y="4049755"/>
            <a:ext cx="1309686" cy="537966"/>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0B28574-8C12-E632-BB03-7F31976626BA}"/>
              </a:ext>
            </a:extLst>
          </p:cNvPr>
          <p:cNvCxnSpPr>
            <a:cxnSpLocks/>
            <a:stCxn id="10" idx="6"/>
            <a:endCxn id="14" idx="2"/>
          </p:cNvCxnSpPr>
          <p:nvPr/>
        </p:nvCxnSpPr>
        <p:spPr>
          <a:xfrm flipV="1">
            <a:off x="1671638" y="3519764"/>
            <a:ext cx="1309686" cy="17058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3AB26B7-5D6D-809E-30D2-83A31D7F979F}"/>
              </a:ext>
            </a:extLst>
          </p:cNvPr>
          <p:cNvCxnSpPr>
            <a:cxnSpLocks/>
            <a:stCxn id="10" idx="6"/>
            <a:endCxn id="13" idx="2"/>
          </p:cNvCxnSpPr>
          <p:nvPr/>
        </p:nvCxnSpPr>
        <p:spPr>
          <a:xfrm flipV="1">
            <a:off x="1671638" y="2409549"/>
            <a:ext cx="1323975" cy="2816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BB1D195-9694-AAA5-D6E0-8011BEEA6EAB}"/>
              </a:ext>
            </a:extLst>
          </p:cNvPr>
          <p:cNvCxnSpPr>
            <a:cxnSpLocks/>
            <a:stCxn id="10" idx="6"/>
            <a:endCxn id="15" idx="2"/>
          </p:cNvCxnSpPr>
          <p:nvPr/>
        </p:nvCxnSpPr>
        <p:spPr>
          <a:xfrm flipV="1">
            <a:off x="1671638" y="4587721"/>
            <a:ext cx="1309686" cy="637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13CD1DA-AE53-1F88-DDDE-2E08A06A954A}"/>
              </a:ext>
            </a:extLst>
          </p:cNvPr>
          <p:cNvCxnSpPr>
            <a:cxnSpLocks/>
            <a:stCxn id="10" idx="6"/>
            <a:endCxn id="16" idx="2"/>
          </p:cNvCxnSpPr>
          <p:nvPr/>
        </p:nvCxnSpPr>
        <p:spPr>
          <a:xfrm>
            <a:off x="1671638" y="5225617"/>
            <a:ext cx="1309686" cy="4300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3368E62-D520-74F4-9325-F4B094F7C1B8}"/>
              </a:ext>
            </a:extLst>
          </p:cNvPr>
          <p:cNvCxnSpPr>
            <a:cxnSpLocks/>
            <a:endCxn id="17" idx="2"/>
          </p:cNvCxnSpPr>
          <p:nvPr/>
        </p:nvCxnSpPr>
        <p:spPr>
          <a:xfrm>
            <a:off x="3867151" y="2409549"/>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7CE1CB8-FF3D-8F35-C6D3-6E62D67A9BB2}"/>
              </a:ext>
            </a:extLst>
          </p:cNvPr>
          <p:cNvCxnSpPr>
            <a:cxnSpLocks/>
          </p:cNvCxnSpPr>
          <p:nvPr/>
        </p:nvCxnSpPr>
        <p:spPr>
          <a:xfrm>
            <a:off x="3852862" y="3528084"/>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463A069-1777-9E29-353C-BF5F3232B813}"/>
              </a:ext>
            </a:extLst>
          </p:cNvPr>
          <p:cNvCxnSpPr>
            <a:cxnSpLocks/>
          </p:cNvCxnSpPr>
          <p:nvPr/>
        </p:nvCxnSpPr>
        <p:spPr>
          <a:xfrm>
            <a:off x="3852861" y="4588303"/>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EEFCF61-8E2D-082D-9D6B-05FABAC048BF}"/>
              </a:ext>
            </a:extLst>
          </p:cNvPr>
          <p:cNvCxnSpPr>
            <a:cxnSpLocks/>
          </p:cNvCxnSpPr>
          <p:nvPr/>
        </p:nvCxnSpPr>
        <p:spPr>
          <a:xfrm>
            <a:off x="3867150" y="5655678"/>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98DD0245-E567-228D-06E5-AC641C88F585}"/>
              </a:ext>
            </a:extLst>
          </p:cNvPr>
          <p:cNvCxnSpPr>
            <a:cxnSpLocks/>
            <a:stCxn id="16" idx="6"/>
            <a:endCxn id="19" idx="2"/>
          </p:cNvCxnSpPr>
          <p:nvPr/>
        </p:nvCxnSpPr>
        <p:spPr>
          <a:xfrm flipV="1">
            <a:off x="3852862" y="4587721"/>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4E8D3C2D-6448-988E-8C02-3486755C8E3C}"/>
              </a:ext>
            </a:extLst>
          </p:cNvPr>
          <p:cNvCxnSpPr>
            <a:cxnSpLocks/>
            <a:stCxn id="16" idx="6"/>
            <a:endCxn id="18" idx="2"/>
          </p:cNvCxnSpPr>
          <p:nvPr/>
        </p:nvCxnSpPr>
        <p:spPr>
          <a:xfrm flipV="1">
            <a:off x="3852862" y="3519764"/>
            <a:ext cx="1373981" cy="213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D949273-1AAF-9C68-3FD7-93568DE2A5BE}"/>
              </a:ext>
            </a:extLst>
          </p:cNvPr>
          <p:cNvCxnSpPr>
            <a:cxnSpLocks/>
            <a:stCxn id="16" idx="6"/>
            <a:endCxn id="17" idx="2"/>
          </p:cNvCxnSpPr>
          <p:nvPr/>
        </p:nvCxnSpPr>
        <p:spPr>
          <a:xfrm flipV="1">
            <a:off x="3852862" y="2409549"/>
            <a:ext cx="1388270" cy="3246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1A55F779-A942-ED41-C39C-C3DF68CC2AF7}"/>
              </a:ext>
            </a:extLst>
          </p:cNvPr>
          <p:cNvCxnSpPr>
            <a:cxnSpLocks/>
            <a:stCxn id="15" idx="6"/>
            <a:endCxn id="17" idx="2"/>
          </p:cNvCxnSpPr>
          <p:nvPr/>
        </p:nvCxnSpPr>
        <p:spPr>
          <a:xfrm flipV="1">
            <a:off x="3852862" y="2409549"/>
            <a:ext cx="1388270" cy="217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AABC92F8-A8AD-CA3B-4D58-0E922C166EBB}"/>
              </a:ext>
            </a:extLst>
          </p:cNvPr>
          <p:cNvCxnSpPr>
            <a:cxnSpLocks/>
            <a:stCxn id="15" idx="6"/>
            <a:endCxn id="18" idx="2"/>
          </p:cNvCxnSpPr>
          <p:nvPr/>
        </p:nvCxnSpPr>
        <p:spPr>
          <a:xfrm flipV="1">
            <a:off x="3852862" y="3519764"/>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38F5D7DC-B2D1-419B-3135-C7A275EDD079}"/>
              </a:ext>
            </a:extLst>
          </p:cNvPr>
          <p:cNvCxnSpPr>
            <a:cxnSpLocks/>
            <a:stCxn id="15" idx="6"/>
            <a:endCxn id="20" idx="2"/>
          </p:cNvCxnSpPr>
          <p:nvPr/>
        </p:nvCxnSpPr>
        <p:spPr>
          <a:xfrm>
            <a:off x="3852862" y="4587721"/>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2F311BA-5103-A8B4-592F-0CD65AB68AA0}"/>
              </a:ext>
            </a:extLst>
          </p:cNvPr>
          <p:cNvCxnSpPr>
            <a:cxnSpLocks/>
            <a:stCxn id="14" idx="6"/>
            <a:endCxn id="20" idx="2"/>
          </p:cNvCxnSpPr>
          <p:nvPr/>
        </p:nvCxnSpPr>
        <p:spPr>
          <a:xfrm>
            <a:off x="3852862" y="3519764"/>
            <a:ext cx="1373981" cy="213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2DBA770F-5883-3C9A-54F6-C76F4805C03B}"/>
              </a:ext>
            </a:extLst>
          </p:cNvPr>
          <p:cNvCxnSpPr>
            <a:cxnSpLocks/>
            <a:stCxn id="14" idx="6"/>
            <a:endCxn id="19" idx="2"/>
          </p:cNvCxnSpPr>
          <p:nvPr/>
        </p:nvCxnSpPr>
        <p:spPr>
          <a:xfrm>
            <a:off x="3852862" y="3519764"/>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CDC2CAC-2505-BF62-49F3-C42E80BF5EA4}"/>
              </a:ext>
            </a:extLst>
          </p:cNvPr>
          <p:cNvCxnSpPr>
            <a:cxnSpLocks/>
            <a:stCxn id="14" idx="6"/>
            <a:endCxn id="17" idx="2"/>
          </p:cNvCxnSpPr>
          <p:nvPr/>
        </p:nvCxnSpPr>
        <p:spPr>
          <a:xfrm flipV="1">
            <a:off x="3852862" y="2409549"/>
            <a:ext cx="1388270" cy="11102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175ADBC-C6C0-0810-C5F2-75D75CDA613C}"/>
              </a:ext>
            </a:extLst>
          </p:cNvPr>
          <p:cNvCxnSpPr>
            <a:cxnSpLocks/>
            <a:endCxn id="18" idx="2"/>
          </p:cNvCxnSpPr>
          <p:nvPr/>
        </p:nvCxnSpPr>
        <p:spPr>
          <a:xfrm>
            <a:off x="3874296" y="2411738"/>
            <a:ext cx="1352547" cy="1108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730EBB71-62A4-EDB4-5B83-3646DACBF246}"/>
              </a:ext>
            </a:extLst>
          </p:cNvPr>
          <p:cNvCxnSpPr>
            <a:cxnSpLocks/>
            <a:stCxn id="13" idx="6"/>
            <a:endCxn id="19" idx="2"/>
          </p:cNvCxnSpPr>
          <p:nvPr/>
        </p:nvCxnSpPr>
        <p:spPr>
          <a:xfrm>
            <a:off x="3867151" y="2409549"/>
            <a:ext cx="1359692" cy="217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6B24DFD5-F8EA-1183-C5A7-00F7D8C05F68}"/>
              </a:ext>
            </a:extLst>
          </p:cNvPr>
          <p:cNvCxnSpPr>
            <a:cxnSpLocks/>
            <a:stCxn id="13" idx="6"/>
            <a:endCxn id="20" idx="2"/>
          </p:cNvCxnSpPr>
          <p:nvPr/>
        </p:nvCxnSpPr>
        <p:spPr>
          <a:xfrm>
            <a:off x="3867151" y="2409549"/>
            <a:ext cx="1359692" cy="3246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D793B526-A427-B308-9FBA-213A30124410}"/>
              </a:ext>
            </a:extLst>
          </p:cNvPr>
          <p:cNvCxnSpPr>
            <a:cxnSpLocks/>
          </p:cNvCxnSpPr>
          <p:nvPr/>
        </p:nvCxnSpPr>
        <p:spPr>
          <a:xfrm flipH="1" flipV="1">
            <a:off x="6098380" y="2409549"/>
            <a:ext cx="1323975" cy="464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A5F1E8A8-D3ED-12CF-9663-63CFEC80476D}"/>
              </a:ext>
            </a:extLst>
          </p:cNvPr>
          <p:cNvCxnSpPr>
            <a:cxnSpLocks/>
          </p:cNvCxnSpPr>
          <p:nvPr/>
        </p:nvCxnSpPr>
        <p:spPr>
          <a:xfrm flipH="1">
            <a:off x="6098380" y="2873893"/>
            <a:ext cx="1309686" cy="6458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C530AAC0-13A1-A251-701A-74B3F66C6A26}"/>
              </a:ext>
            </a:extLst>
          </p:cNvPr>
          <p:cNvCxnSpPr>
            <a:cxnSpLocks/>
          </p:cNvCxnSpPr>
          <p:nvPr/>
        </p:nvCxnSpPr>
        <p:spPr>
          <a:xfrm flipH="1">
            <a:off x="6098380" y="2873893"/>
            <a:ext cx="1309686" cy="1713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46167321-EE49-21FC-57AF-3FA08730A633}"/>
              </a:ext>
            </a:extLst>
          </p:cNvPr>
          <p:cNvCxnSpPr>
            <a:cxnSpLocks/>
          </p:cNvCxnSpPr>
          <p:nvPr/>
        </p:nvCxnSpPr>
        <p:spPr>
          <a:xfrm flipH="1">
            <a:off x="6098380" y="2873893"/>
            <a:ext cx="1309686" cy="2781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C6E9886A-4CAC-C1CB-2DA4-712324C1812D}"/>
              </a:ext>
            </a:extLst>
          </p:cNvPr>
          <p:cNvCxnSpPr>
            <a:cxnSpLocks/>
            <a:stCxn id="26" idx="2"/>
          </p:cNvCxnSpPr>
          <p:nvPr/>
        </p:nvCxnSpPr>
        <p:spPr>
          <a:xfrm flipH="1" flipV="1">
            <a:off x="6120996" y="3519764"/>
            <a:ext cx="1306762" cy="5188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04445BE9-498B-A331-FB83-18DCC1ED4CEE}"/>
              </a:ext>
            </a:extLst>
          </p:cNvPr>
          <p:cNvCxnSpPr>
            <a:cxnSpLocks/>
          </p:cNvCxnSpPr>
          <p:nvPr/>
        </p:nvCxnSpPr>
        <p:spPr>
          <a:xfrm flipH="1" flipV="1">
            <a:off x="6098380" y="2409549"/>
            <a:ext cx="1323975" cy="16402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C8869EED-89DE-291D-07C7-0B3C7C27B905}"/>
              </a:ext>
            </a:extLst>
          </p:cNvPr>
          <p:cNvCxnSpPr>
            <a:cxnSpLocks/>
          </p:cNvCxnSpPr>
          <p:nvPr/>
        </p:nvCxnSpPr>
        <p:spPr>
          <a:xfrm flipH="1">
            <a:off x="6098380" y="4049755"/>
            <a:ext cx="1309686" cy="160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A1A2D80A-CDA9-0E81-E075-072A72B69B6E}"/>
              </a:ext>
            </a:extLst>
          </p:cNvPr>
          <p:cNvCxnSpPr>
            <a:cxnSpLocks/>
          </p:cNvCxnSpPr>
          <p:nvPr/>
        </p:nvCxnSpPr>
        <p:spPr>
          <a:xfrm flipH="1">
            <a:off x="6098380" y="4049755"/>
            <a:ext cx="1309686" cy="5379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ED5E6AD1-4532-5E0A-29AA-1D14AA60BFDB}"/>
              </a:ext>
            </a:extLst>
          </p:cNvPr>
          <p:cNvCxnSpPr>
            <a:cxnSpLocks/>
          </p:cNvCxnSpPr>
          <p:nvPr/>
        </p:nvCxnSpPr>
        <p:spPr>
          <a:xfrm flipH="1" flipV="1">
            <a:off x="6098380" y="3519764"/>
            <a:ext cx="1309686" cy="17058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176BF120-9ED2-249D-C331-421FA3615C47}"/>
              </a:ext>
            </a:extLst>
          </p:cNvPr>
          <p:cNvCxnSpPr>
            <a:cxnSpLocks/>
          </p:cNvCxnSpPr>
          <p:nvPr/>
        </p:nvCxnSpPr>
        <p:spPr>
          <a:xfrm flipH="1" flipV="1">
            <a:off x="6098380" y="2409549"/>
            <a:ext cx="1323975" cy="2816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216A65F5-D9FB-0DD2-9365-ECC4474D14B6}"/>
              </a:ext>
            </a:extLst>
          </p:cNvPr>
          <p:cNvCxnSpPr>
            <a:cxnSpLocks/>
          </p:cNvCxnSpPr>
          <p:nvPr/>
        </p:nvCxnSpPr>
        <p:spPr>
          <a:xfrm flipH="1" flipV="1">
            <a:off x="6098380" y="4587721"/>
            <a:ext cx="1309686" cy="637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C2EFAD0-8A56-4676-C326-919419F72B02}"/>
              </a:ext>
            </a:extLst>
          </p:cNvPr>
          <p:cNvCxnSpPr>
            <a:cxnSpLocks/>
          </p:cNvCxnSpPr>
          <p:nvPr/>
        </p:nvCxnSpPr>
        <p:spPr>
          <a:xfrm flipH="1">
            <a:off x="6098380" y="5225617"/>
            <a:ext cx="1309686" cy="430061"/>
          </a:xfrm>
          <a:prstGeom prst="line">
            <a:avLst/>
          </a:prstGeom>
        </p:spPr>
        <p:style>
          <a:lnRef idx="2">
            <a:schemeClr val="accent1"/>
          </a:lnRef>
          <a:fillRef idx="0">
            <a:schemeClr val="accent1"/>
          </a:fillRef>
          <a:effectRef idx="1">
            <a:schemeClr val="accent1"/>
          </a:effectRef>
          <a:fontRef idx="minor">
            <a:schemeClr val="tx1"/>
          </a:fontRef>
        </p:style>
      </p:cxnSp>
      <p:sp>
        <p:nvSpPr>
          <p:cNvPr id="125" name="Rectangle 124">
            <a:extLst>
              <a:ext uri="{FF2B5EF4-FFF2-40B4-BE49-F238E27FC236}">
                <a16:creationId xmlns:a16="http://schemas.microsoft.com/office/drawing/2014/main" id="{C334B2E5-6A11-C641-E102-45AB4C5DDE69}"/>
              </a:ext>
            </a:extLst>
          </p:cNvPr>
          <p:cNvSpPr/>
          <p:nvPr/>
        </p:nvSpPr>
        <p:spPr>
          <a:xfrm>
            <a:off x="645590" y="1909499"/>
            <a:ext cx="1167064" cy="4174817"/>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B56EC9C-2109-332B-0447-675E057BA940}"/>
              </a:ext>
            </a:extLst>
          </p:cNvPr>
          <p:cNvSpPr/>
          <p:nvPr/>
        </p:nvSpPr>
        <p:spPr>
          <a:xfrm>
            <a:off x="7289996" y="1937952"/>
            <a:ext cx="1167064" cy="4174817"/>
          </a:xfrm>
          <a:prstGeom prst="rect">
            <a:avLst/>
          </a:prstGeom>
          <a:solidFill>
            <a:srgbClr val="92D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20D1D98-4A18-AD91-3FE6-F512C0366DB3}"/>
              </a:ext>
            </a:extLst>
          </p:cNvPr>
          <p:cNvSpPr/>
          <p:nvPr/>
        </p:nvSpPr>
        <p:spPr>
          <a:xfrm>
            <a:off x="2841730" y="1734148"/>
            <a:ext cx="1167064" cy="4582426"/>
          </a:xfrm>
          <a:prstGeom prst="rect">
            <a:avLst/>
          </a:prstGeom>
          <a:solidFill>
            <a:schemeClr val="accent4">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1C06B69-2C50-4366-48AC-A13A5FF2808F}"/>
              </a:ext>
            </a:extLst>
          </p:cNvPr>
          <p:cNvSpPr/>
          <p:nvPr/>
        </p:nvSpPr>
        <p:spPr>
          <a:xfrm>
            <a:off x="5088227" y="1701202"/>
            <a:ext cx="1167064" cy="4582426"/>
          </a:xfrm>
          <a:prstGeom prst="rect">
            <a:avLst/>
          </a:prstGeom>
          <a:solidFill>
            <a:schemeClr val="accent4">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D29C7B50-EF67-1295-A72B-88454E52BAC9}"/>
              </a:ext>
            </a:extLst>
          </p:cNvPr>
          <p:cNvSpPr txBox="1"/>
          <p:nvPr/>
        </p:nvSpPr>
        <p:spPr>
          <a:xfrm>
            <a:off x="648820" y="6241626"/>
            <a:ext cx="1238001" cy="369332"/>
          </a:xfrm>
          <a:prstGeom prst="rect">
            <a:avLst/>
          </a:prstGeom>
          <a:noFill/>
        </p:spPr>
        <p:txBody>
          <a:bodyPr wrap="square">
            <a:spAutoFit/>
          </a:bodyPr>
          <a:lstStyle/>
          <a:p>
            <a:r>
              <a:rPr lang="en-US" sz="1800" dirty="0">
                <a:solidFill>
                  <a:schemeClr val="bg1"/>
                </a:solidFill>
              </a:rPr>
              <a:t>Input layer</a:t>
            </a:r>
            <a:endParaRPr lang="en-US" dirty="0">
              <a:solidFill>
                <a:schemeClr val="bg1"/>
              </a:solidFill>
            </a:endParaRPr>
          </a:p>
        </p:txBody>
      </p:sp>
      <p:sp>
        <p:nvSpPr>
          <p:cNvPr id="131" name="TextBox 130">
            <a:extLst>
              <a:ext uri="{FF2B5EF4-FFF2-40B4-BE49-F238E27FC236}">
                <a16:creationId xmlns:a16="http://schemas.microsoft.com/office/drawing/2014/main" id="{E6A076A0-8D6E-F2D2-5F29-DC774F99360B}"/>
              </a:ext>
            </a:extLst>
          </p:cNvPr>
          <p:cNvSpPr txBox="1"/>
          <p:nvPr/>
        </p:nvSpPr>
        <p:spPr>
          <a:xfrm>
            <a:off x="3748586" y="6426292"/>
            <a:ext cx="1611108" cy="369332"/>
          </a:xfrm>
          <a:prstGeom prst="rect">
            <a:avLst/>
          </a:prstGeom>
          <a:noFill/>
        </p:spPr>
        <p:txBody>
          <a:bodyPr wrap="square">
            <a:spAutoFit/>
          </a:bodyPr>
          <a:lstStyle/>
          <a:p>
            <a:r>
              <a:rPr lang="en-US" sz="1800" dirty="0">
                <a:solidFill>
                  <a:schemeClr val="bg1"/>
                </a:solidFill>
              </a:rPr>
              <a:t>Hidden layers</a:t>
            </a:r>
            <a:endParaRPr lang="en-US" dirty="0">
              <a:solidFill>
                <a:schemeClr val="bg1"/>
              </a:solidFill>
            </a:endParaRPr>
          </a:p>
        </p:txBody>
      </p:sp>
      <p:sp>
        <p:nvSpPr>
          <p:cNvPr id="132" name="TextBox 131">
            <a:extLst>
              <a:ext uri="{FF2B5EF4-FFF2-40B4-BE49-F238E27FC236}">
                <a16:creationId xmlns:a16="http://schemas.microsoft.com/office/drawing/2014/main" id="{437E148B-7922-79BE-6671-9D3C1338320A}"/>
              </a:ext>
            </a:extLst>
          </p:cNvPr>
          <p:cNvSpPr txBox="1"/>
          <p:nvPr/>
        </p:nvSpPr>
        <p:spPr>
          <a:xfrm>
            <a:off x="7190325" y="6228403"/>
            <a:ext cx="1424286" cy="369332"/>
          </a:xfrm>
          <a:prstGeom prst="rect">
            <a:avLst/>
          </a:prstGeom>
          <a:noFill/>
        </p:spPr>
        <p:txBody>
          <a:bodyPr wrap="square">
            <a:spAutoFit/>
          </a:bodyPr>
          <a:lstStyle/>
          <a:p>
            <a:r>
              <a:rPr lang="en-US" sz="1800" dirty="0">
                <a:solidFill>
                  <a:schemeClr val="bg1"/>
                </a:solidFill>
              </a:rPr>
              <a:t>Output layer</a:t>
            </a:r>
            <a:endParaRPr lang="en-US" dirty="0">
              <a:solidFill>
                <a:schemeClr val="bg1"/>
              </a:solidFill>
            </a:endParaRPr>
          </a:p>
        </p:txBody>
      </p:sp>
    </p:spTree>
    <p:extLst>
      <p:ext uri="{BB962C8B-B14F-4D97-AF65-F5344CB8AC3E}">
        <p14:creationId xmlns:p14="http://schemas.microsoft.com/office/powerpoint/2010/main" val="7984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2B98FAD-71B7-8F35-C05E-109B22E8FE2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C186C1-2DF0-72D5-5DF1-5289616E2F60}"/>
              </a:ext>
            </a:extLst>
          </p:cNvPr>
          <p:cNvSpPr txBox="1"/>
          <p:nvPr/>
        </p:nvSpPr>
        <p:spPr>
          <a:xfrm>
            <a:off x="357187" y="301109"/>
            <a:ext cx="6486525" cy="461665"/>
          </a:xfrm>
          <a:prstGeom prst="rect">
            <a:avLst/>
          </a:prstGeom>
          <a:noFill/>
        </p:spPr>
        <p:txBody>
          <a:bodyPr wrap="square">
            <a:spAutoFit/>
          </a:bodyPr>
          <a:lstStyle/>
          <a:p>
            <a:r>
              <a:rPr lang="en-US" sz="2400" b="1" dirty="0">
                <a:solidFill>
                  <a:schemeClr val="bg1"/>
                </a:solidFill>
              </a:rPr>
              <a:t>How does a neural network function?</a:t>
            </a:r>
          </a:p>
        </p:txBody>
      </p:sp>
      <p:sp>
        <p:nvSpPr>
          <p:cNvPr id="8" name="Oval 7">
            <a:extLst>
              <a:ext uri="{FF2B5EF4-FFF2-40B4-BE49-F238E27FC236}">
                <a16:creationId xmlns:a16="http://schemas.microsoft.com/office/drawing/2014/main" id="{99ED0D17-8747-7912-63EB-E888E19E02BC}"/>
              </a:ext>
            </a:extLst>
          </p:cNvPr>
          <p:cNvSpPr/>
          <p:nvPr/>
        </p:nvSpPr>
        <p:spPr>
          <a:xfrm>
            <a:off x="764005" y="1567338"/>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9AF92B-F649-9734-1BBC-5EB3818342B5}"/>
              </a:ext>
            </a:extLst>
          </p:cNvPr>
          <p:cNvSpPr/>
          <p:nvPr/>
        </p:nvSpPr>
        <p:spPr>
          <a:xfrm>
            <a:off x="764005" y="2743200"/>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A9D7796-386C-B287-D53C-D5C5E4BBB2DA}"/>
              </a:ext>
            </a:extLst>
          </p:cNvPr>
          <p:cNvSpPr/>
          <p:nvPr/>
        </p:nvSpPr>
        <p:spPr>
          <a:xfrm>
            <a:off x="764005" y="3919062"/>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A7F6DB6-695E-0FD5-85B9-3ECD4F615FAD}"/>
              </a:ext>
            </a:extLst>
          </p:cNvPr>
          <p:cNvSpPr/>
          <p:nvPr/>
        </p:nvSpPr>
        <p:spPr>
          <a:xfrm>
            <a:off x="2959518" y="1102994"/>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CFD6FE3-A75D-63F8-F2F5-463827CCBD4B}"/>
              </a:ext>
            </a:extLst>
          </p:cNvPr>
          <p:cNvSpPr/>
          <p:nvPr/>
        </p:nvSpPr>
        <p:spPr>
          <a:xfrm>
            <a:off x="2945229" y="221320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E30CBAA-BB92-6E15-A227-931381F94B74}"/>
              </a:ext>
            </a:extLst>
          </p:cNvPr>
          <p:cNvSpPr/>
          <p:nvPr/>
        </p:nvSpPr>
        <p:spPr>
          <a:xfrm>
            <a:off x="2945229" y="3281166"/>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54C39E-C072-D1EE-392D-CBCF87986740}"/>
              </a:ext>
            </a:extLst>
          </p:cNvPr>
          <p:cNvSpPr/>
          <p:nvPr/>
        </p:nvSpPr>
        <p:spPr>
          <a:xfrm>
            <a:off x="2945229" y="4349123"/>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27C375-632E-2FF3-0CF4-F6671747F97F}"/>
              </a:ext>
            </a:extLst>
          </p:cNvPr>
          <p:cNvSpPr/>
          <p:nvPr/>
        </p:nvSpPr>
        <p:spPr>
          <a:xfrm>
            <a:off x="5205037" y="1102994"/>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AEE9FFF-BE83-77DD-7F4C-9BD9782C9375}"/>
              </a:ext>
            </a:extLst>
          </p:cNvPr>
          <p:cNvSpPr/>
          <p:nvPr/>
        </p:nvSpPr>
        <p:spPr>
          <a:xfrm>
            <a:off x="5190748" y="221320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A5938CA-47B1-5855-ECB8-B8F8F90E612C}"/>
              </a:ext>
            </a:extLst>
          </p:cNvPr>
          <p:cNvSpPr/>
          <p:nvPr/>
        </p:nvSpPr>
        <p:spPr>
          <a:xfrm>
            <a:off x="5190748" y="3281166"/>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AC83853-D566-9F92-5FC6-88D0676A6C51}"/>
              </a:ext>
            </a:extLst>
          </p:cNvPr>
          <p:cNvSpPr/>
          <p:nvPr/>
        </p:nvSpPr>
        <p:spPr>
          <a:xfrm>
            <a:off x="5190748" y="4349123"/>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D9329C-A19C-C819-C7CE-DA9BBF2EC5B6}"/>
              </a:ext>
            </a:extLst>
          </p:cNvPr>
          <p:cNvSpPr/>
          <p:nvPr/>
        </p:nvSpPr>
        <p:spPr>
          <a:xfrm>
            <a:off x="7391663" y="1556187"/>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B95197E-775B-88B4-89CB-330CF61B3E40}"/>
              </a:ext>
            </a:extLst>
          </p:cNvPr>
          <p:cNvSpPr/>
          <p:nvPr/>
        </p:nvSpPr>
        <p:spPr>
          <a:xfrm>
            <a:off x="7391663" y="2732049"/>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4C73563-4DE3-58D4-BBD3-51F3BE315290}"/>
              </a:ext>
            </a:extLst>
          </p:cNvPr>
          <p:cNvSpPr/>
          <p:nvPr/>
        </p:nvSpPr>
        <p:spPr>
          <a:xfrm>
            <a:off x="7391663" y="3907911"/>
            <a:ext cx="871538" cy="928688"/>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040CD7A-3DC3-C5CF-280C-A6193E06FCE1}"/>
              </a:ext>
            </a:extLst>
          </p:cNvPr>
          <p:cNvCxnSpPr>
            <a:stCxn id="8" idx="6"/>
            <a:endCxn id="13" idx="2"/>
          </p:cNvCxnSpPr>
          <p:nvPr/>
        </p:nvCxnSpPr>
        <p:spPr>
          <a:xfrm flipV="1">
            <a:off x="1635543" y="1567338"/>
            <a:ext cx="1323975" cy="464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8837AD3-6F60-38AA-6B3D-C1C90B8B30CF}"/>
              </a:ext>
            </a:extLst>
          </p:cNvPr>
          <p:cNvCxnSpPr>
            <a:cxnSpLocks/>
            <a:stCxn id="8" idx="6"/>
            <a:endCxn id="14" idx="2"/>
          </p:cNvCxnSpPr>
          <p:nvPr/>
        </p:nvCxnSpPr>
        <p:spPr>
          <a:xfrm>
            <a:off x="1635543" y="2031682"/>
            <a:ext cx="1309686" cy="64587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6B7513E-F3E9-6EBA-66CC-E5A3CE3A85C7}"/>
              </a:ext>
            </a:extLst>
          </p:cNvPr>
          <p:cNvCxnSpPr>
            <a:cxnSpLocks/>
            <a:stCxn id="8" idx="6"/>
            <a:endCxn id="15" idx="2"/>
          </p:cNvCxnSpPr>
          <p:nvPr/>
        </p:nvCxnSpPr>
        <p:spPr>
          <a:xfrm>
            <a:off x="1635543" y="2031682"/>
            <a:ext cx="1309686" cy="1713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D6DDAB6-5347-D578-A811-88AC94C6FE0E}"/>
              </a:ext>
            </a:extLst>
          </p:cNvPr>
          <p:cNvCxnSpPr>
            <a:cxnSpLocks/>
            <a:stCxn id="8" idx="6"/>
            <a:endCxn id="16" idx="2"/>
          </p:cNvCxnSpPr>
          <p:nvPr/>
        </p:nvCxnSpPr>
        <p:spPr>
          <a:xfrm>
            <a:off x="1635543" y="2031682"/>
            <a:ext cx="1309686" cy="2781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EC57F51-55E5-E53B-0E58-5102F9B039A7}"/>
              </a:ext>
            </a:extLst>
          </p:cNvPr>
          <p:cNvCxnSpPr>
            <a:cxnSpLocks/>
            <a:stCxn id="9" idx="6"/>
            <a:endCxn id="14" idx="2"/>
          </p:cNvCxnSpPr>
          <p:nvPr/>
        </p:nvCxnSpPr>
        <p:spPr>
          <a:xfrm flipV="1">
            <a:off x="1635543" y="2677553"/>
            <a:ext cx="1309686" cy="529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64C2479-2783-A17D-0DA8-8FAE590C24A2}"/>
              </a:ext>
            </a:extLst>
          </p:cNvPr>
          <p:cNvCxnSpPr>
            <a:cxnSpLocks/>
            <a:stCxn id="9" idx="6"/>
            <a:endCxn id="13" idx="2"/>
          </p:cNvCxnSpPr>
          <p:nvPr/>
        </p:nvCxnSpPr>
        <p:spPr>
          <a:xfrm flipV="1">
            <a:off x="1635543" y="1567338"/>
            <a:ext cx="1323975" cy="164020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513BDF1-07DC-3DBE-5551-6A7436D7171C}"/>
              </a:ext>
            </a:extLst>
          </p:cNvPr>
          <p:cNvCxnSpPr>
            <a:cxnSpLocks/>
            <a:stCxn id="9" idx="6"/>
            <a:endCxn id="16" idx="2"/>
          </p:cNvCxnSpPr>
          <p:nvPr/>
        </p:nvCxnSpPr>
        <p:spPr>
          <a:xfrm>
            <a:off x="1635543" y="3207544"/>
            <a:ext cx="1309686" cy="160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9B24D4C-D255-1484-AB2C-25871E18A416}"/>
              </a:ext>
            </a:extLst>
          </p:cNvPr>
          <p:cNvCxnSpPr>
            <a:cxnSpLocks/>
            <a:stCxn id="9" idx="6"/>
            <a:endCxn id="15" idx="2"/>
          </p:cNvCxnSpPr>
          <p:nvPr/>
        </p:nvCxnSpPr>
        <p:spPr>
          <a:xfrm>
            <a:off x="1635543" y="3207544"/>
            <a:ext cx="1309686" cy="537966"/>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FC6F69F-EEDD-3532-352A-8859193A2B0A}"/>
              </a:ext>
            </a:extLst>
          </p:cNvPr>
          <p:cNvCxnSpPr>
            <a:cxnSpLocks/>
            <a:stCxn id="10" idx="6"/>
            <a:endCxn id="14" idx="2"/>
          </p:cNvCxnSpPr>
          <p:nvPr/>
        </p:nvCxnSpPr>
        <p:spPr>
          <a:xfrm flipV="1">
            <a:off x="1635543" y="2677553"/>
            <a:ext cx="1309686" cy="17058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05DD158-B713-1D3E-19FF-9EE4FB776F5F}"/>
              </a:ext>
            </a:extLst>
          </p:cNvPr>
          <p:cNvCxnSpPr>
            <a:cxnSpLocks/>
            <a:stCxn id="10" idx="6"/>
            <a:endCxn id="13" idx="2"/>
          </p:cNvCxnSpPr>
          <p:nvPr/>
        </p:nvCxnSpPr>
        <p:spPr>
          <a:xfrm flipV="1">
            <a:off x="1635543" y="1567338"/>
            <a:ext cx="1323975" cy="2816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0DE7725-F806-8B17-ABEA-81FFC55D3FBA}"/>
              </a:ext>
            </a:extLst>
          </p:cNvPr>
          <p:cNvCxnSpPr>
            <a:cxnSpLocks/>
            <a:stCxn id="10" idx="6"/>
            <a:endCxn id="15" idx="2"/>
          </p:cNvCxnSpPr>
          <p:nvPr/>
        </p:nvCxnSpPr>
        <p:spPr>
          <a:xfrm flipV="1">
            <a:off x="1635543" y="3745510"/>
            <a:ext cx="1309686" cy="637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64EA30F-018B-C1E9-1ECF-6739B7D380A8}"/>
              </a:ext>
            </a:extLst>
          </p:cNvPr>
          <p:cNvCxnSpPr>
            <a:cxnSpLocks/>
            <a:stCxn id="10" idx="6"/>
            <a:endCxn id="16" idx="2"/>
          </p:cNvCxnSpPr>
          <p:nvPr/>
        </p:nvCxnSpPr>
        <p:spPr>
          <a:xfrm>
            <a:off x="1635543" y="4383406"/>
            <a:ext cx="1309686" cy="4300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F16CC943-E30F-6212-6211-78770CC0FCD6}"/>
              </a:ext>
            </a:extLst>
          </p:cNvPr>
          <p:cNvCxnSpPr>
            <a:cxnSpLocks/>
            <a:endCxn id="17" idx="2"/>
          </p:cNvCxnSpPr>
          <p:nvPr/>
        </p:nvCxnSpPr>
        <p:spPr>
          <a:xfrm>
            <a:off x="3831056" y="1567338"/>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DCECA56-916B-0D1E-93AD-9391A418BF29}"/>
              </a:ext>
            </a:extLst>
          </p:cNvPr>
          <p:cNvCxnSpPr>
            <a:cxnSpLocks/>
          </p:cNvCxnSpPr>
          <p:nvPr/>
        </p:nvCxnSpPr>
        <p:spPr>
          <a:xfrm>
            <a:off x="3816767" y="2685873"/>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416B30D-6966-192E-E7EB-96CC1A093B72}"/>
              </a:ext>
            </a:extLst>
          </p:cNvPr>
          <p:cNvCxnSpPr>
            <a:cxnSpLocks/>
          </p:cNvCxnSpPr>
          <p:nvPr/>
        </p:nvCxnSpPr>
        <p:spPr>
          <a:xfrm>
            <a:off x="3816766" y="3746092"/>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6699C9B6-C9EA-C615-6A7D-5A4B27CCAFD0}"/>
              </a:ext>
            </a:extLst>
          </p:cNvPr>
          <p:cNvCxnSpPr>
            <a:cxnSpLocks/>
          </p:cNvCxnSpPr>
          <p:nvPr/>
        </p:nvCxnSpPr>
        <p:spPr>
          <a:xfrm>
            <a:off x="3831055" y="4813467"/>
            <a:ext cx="13739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40FC7C1-3ADC-1B43-82B0-6E3860B0CB70}"/>
              </a:ext>
            </a:extLst>
          </p:cNvPr>
          <p:cNvCxnSpPr>
            <a:cxnSpLocks/>
            <a:stCxn id="16" idx="6"/>
            <a:endCxn id="19" idx="2"/>
          </p:cNvCxnSpPr>
          <p:nvPr/>
        </p:nvCxnSpPr>
        <p:spPr>
          <a:xfrm flipV="1">
            <a:off x="3816767" y="3745510"/>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284EC87-5ABA-10C6-E451-0B78FD30A3D1}"/>
              </a:ext>
            </a:extLst>
          </p:cNvPr>
          <p:cNvCxnSpPr>
            <a:cxnSpLocks/>
            <a:stCxn id="16" idx="6"/>
            <a:endCxn id="18" idx="2"/>
          </p:cNvCxnSpPr>
          <p:nvPr/>
        </p:nvCxnSpPr>
        <p:spPr>
          <a:xfrm flipV="1">
            <a:off x="3816767" y="2677553"/>
            <a:ext cx="1373981" cy="213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8975CB1-5E38-842B-8432-C297A6261718}"/>
              </a:ext>
            </a:extLst>
          </p:cNvPr>
          <p:cNvCxnSpPr>
            <a:cxnSpLocks/>
            <a:stCxn id="16" idx="6"/>
            <a:endCxn id="17" idx="2"/>
          </p:cNvCxnSpPr>
          <p:nvPr/>
        </p:nvCxnSpPr>
        <p:spPr>
          <a:xfrm flipV="1">
            <a:off x="3816767" y="1567338"/>
            <a:ext cx="1388270" cy="3246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328282A-57EB-F068-F493-12B30357E2BB}"/>
              </a:ext>
            </a:extLst>
          </p:cNvPr>
          <p:cNvCxnSpPr>
            <a:cxnSpLocks/>
            <a:stCxn id="15" idx="6"/>
            <a:endCxn id="17" idx="2"/>
          </p:cNvCxnSpPr>
          <p:nvPr/>
        </p:nvCxnSpPr>
        <p:spPr>
          <a:xfrm flipV="1">
            <a:off x="3816767" y="1567338"/>
            <a:ext cx="1388270" cy="217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7DCB3E51-0BD1-0441-53CD-6745DDFE60DB}"/>
              </a:ext>
            </a:extLst>
          </p:cNvPr>
          <p:cNvCxnSpPr>
            <a:cxnSpLocks/>
            <a:stCxn id="15" idx="6"/>
            <a:endCxn id="18" idx="2"/>
          </p:cNvCxnSpPr>
          <p:nvPr/>
        </p:nvCxnSpPr>
        <p:spPr>
          <a:xfrm flipV="1">
            <a:off x="3816767" y="2677553"/>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A04EFB6-03A5-7253-232C-018CFC7D4F9A}"/>
              </a:ext>
            </a:extLst>
          </p:cNvPr>
          <p:cNvCxnSpPr>
            <a:cxnSpLocks/>
            <a:stCxn id="15" idx="6"/>
            <a:endCxn id="20" idx="2"/>
          </p:cNvCxnSpPr>
          <p:nvPr/>
        </p:nvCxnSpPr>
        <p:spPr>
          <a:xfrm>
            <a:off x="3816767" y="3745510"/>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EB91EF8-E172-4F64-36B6-7BB52F1C8C68}"/>
              </a:ext>
            </a:extLst>
          </p:cNvPr>
          <p:cNvCxnSpPr>
            <a:cxnSpLocks/>
            <a:stCxn id="14" idx="6"/>
            <a:endCxn id="20" idx="2"/>
          </p:cNvCxnSpPr>
          <p:nvPr/>
        </p:nvCxnSpPr>
        <p:spPr>
          <a:xfrm>
            <a:off x="3816767" y="2677553"/>
            <a:ext cx="1373981" cy="213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EDDF40F-CD18-656B-5D81-D8E2D01A7F57}"/>
              </a:ext>
            </a:extLst>
          </p:cNvPr>
          <p:cNvCxnSpPr>
            <a:cxnSpLocks/>
            <a:stCxn id="14" idx="6"/>
            <a:endCxn id="19" idx="2"/>
          </p:cNvCxnSpPr>
          <p:nvPr/>
        </p:nvCxnSpPr>
        <p:spPr>
          <a:xfrm>
            <a:off x="3816767" y="2677553"/>
            <a:ext cx="1373981" cy="106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D7D27E4C-ABA1-4A2D-3F1B-B2F19EDFD5DC}"/>
              </a:ext>
            </a:extLst>
          </p:cNvPr>
          <p:cNvCxnSpPr>
            <a:cxnSpLocks/>
            <a:stCxn id="14" idx="6"/>
            <a:endCxn id="17" idx="2"/>
          </p:cNvCxnSpPr>
          <p:nvPr/>
        </p:nvCxnSpPr>
        <p:spPr>
          <a:xfrm flipV="1">
            <a:off x="3816767" y="1567338"/>
            <a:ext cx="1388270" cy="11102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91128D3E-C863-C05E-5D3D-FACE13FB12B6}"/>
              </a:ext>
            </a:extLst>
          </p:cNvPr>
          <p:cNvCxnSpPr>
            <a:cxnSpLocks/>
            <a:endCxn id="18" idx="2"/>
          </p:cNvCxnSpPr>
          <p:nvPr/>
        </p:nvCxnSpPr>
        <p:spPr>
          <a:xfrm>
            <a:off x="3838201" y="1569527"/>
            <a:ext cx="1352547" cy="11080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A9DF1294-FCAC-FB80-85C8-0C4A1FED3104}"/>
              </a:ext>
            </a:extLst>
          </p:cNvPr>
          <p:cNvCxnSpPr>
            <a:cxnSpLocks/>
            <a:stCxn id="13" idx="6"/>
            <a:endCxn id="19" idx="2"/>
          </p:cNvCxnSpPr>
          <p:nvPr/>
        </p:nvCxnSpPr>
        <p:spPr>
          <a:xfrm>
            <a:off x="3831056" y="1567338"/>
            <a:ext cx="1359692" cy="217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45539936-37B8-70F0-76D2-21C49BEA459B}"/>
              </a:ext>
            </a:extLst>
          </p:cNvPr>
          <p:cNvCxnSpPr>
            <a:cxnSpLocks/>
            <a:stCxn id="13" idx="6"/>
            <a:endCxn id="20" idx="2"/>
          </p:cNvCxnSpPr>
          <p:nvPr/>
        </p:nvCxnSpPr>
        <p:spPr>
          <a:xfrm>
            <a:off x="3831056" y="1567338"/>
            <a:ext cx="1359692" cy="3246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11F8645-7106-1689-5DC9-5FB1BAE6CB3A}"/>
              </a:ext>
            </a:extLst>
          </p:cNvPr>
          <p:cNvCxnSpPr>
            <a:cxnSpLocks/>
          </p:cNvCxnSpPr>
          <p:nvPr/>
        </p:nvCxnSpPr>
        <p:spPr>
          <a:xfrm flipH="1" flipV="1">
            <a:off x="6062285" y="1567338"/>
            <a:ext cx="1323975" cy="464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4CA5070-EC37-8943-EC22-70374F7117DC}"/>
              </a:ext>
            </a:extLst>
          </p:cNvPr>
          <p:cNvCxnSpPr>
            <a:cxnSpLocks/>
          </p:cNvCxnSpPr>
          <p:nvPr/>
        </p:nvCxnSpPr>
        <p:spPr>
          <a:xfrm flipH="1">
            <a:off x="6062285" y="2031682"/>
            <a:ext cx="1309686" cy="6458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CD4310C8-D008-0CED-415D-5D32CF58090B}"/>
              </a:ext>
            </a:extLst>
          </p:cNvPr>
          <p:cNvCxnSpPr>
            <a:cxnSpLocks/>
          </p:cNvCxnSpPr>
          <p:nvPr/>
        </p:nvCxnSpPr>
        <p:spPr>
          <a:xfrm flipH="1">
            <a:off x="6062285" y="2031682"/>
            <a:ext cx="1309686" cy="1713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B1305F40-E5B5-40A5-7315-B8888C999013}"/>
              </a:ext>
            </a:extLst>
          </p:cNvPr>
          <p:cNvCxnSpPr>
            <a:cxnSpLocks/>
          </p:cNvCxnSpPr>
          <p:nvPr/>
        </p:nvCxnSpPr>
        <p:spPr>
          <a:xfrm flipH="1">
            <a:off x="6062285" y="2031682"/>
            <a:ext cx="1309686" cy="2781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3EED4032-EDD9-BD9B-25A3-029ED59281CF}"/>
              </a:ext>
            </a:extLst>
          </p:cNvPr>
          <p:cNvCxnSpPr>
            <a:cxnSpLocks/>
            <a:stCxn id="26" idx="2"/>
          </p:cNvCxnSpPr>
          <p:nvPr/>
        </p:nvCxnSpPr>
        <p:spPr>
          <a:xfrm flipH="1" flipV="1">
            <a:off x="6084901" y="2677553"/>
            <a:ext cx="1306762" cy="5188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619B354F-E35F-3E3E-7949-DCFE8771D7A2}"/>
              </a:ext>
            </a:extLst>
          </p:cNvPr>
          <p:cNvCxnSpPr>
            <a:cxnSpLocks/>
          </p:cNvCxnSpPr>
          <p:nvPr/>
        </p:nvCxnSpPr>
        <p:spPr>
          <a:xfrm flipH="1" flipV="1">
            <a:off x="6062285" y="1567338"/>
            <a:ext cx="1323975" cy="16402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CD494FF-F7F7-36B3-F488-DA218C1C266E}"/>
              </a:ext>
            </a:extLst>
          </p:cNvPr>
          <p:cNvCxnSpPr>
            <a:cxnSpLocks/>
          </p:cNvCxnSpPr>
          <p:nvPr/>
        </p:nvCxnSpPr>
        <p:spPr>
          <a:xfrm flipH="1">
            <a:off x="6062285" y="3207544"/>
            <a:ext cx="1309686" cy="160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2A51212D-9F0A-4E65-DF52-1EEEA5CF6765}"/>
              </a:ext>
            </a:extLst>
          </p:cNvPr>
          <p:cNvCxnSpPr>
            <a:cxnSpLocks/>
          </p:cNvCxnSpPr>
          <p:nvPr/>
        </p:nvCxnSpPr>
        <p:spPr>
          <a:xfrm flipH="1">
            <a:off x="6062285" y="3207544"/>
            <a:ext cx="1309686" cy="5379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09183300-C9E5-C98B-D346-76EBABF87AC0}"/>
              </a:ext>
            </a:extLst>
          </p:cNvPr>
          <p:cNvCxnSpPr>
            <a:cxnSpLocks/>
          </p:cNvCxnSpPr>
          <p:nvPr/>
        </p:nvCxnSpPr>
        <p:spPr>
          <a:xfrm flipH="1" flipV="1">
            <a:off x="6062285" y="2677553"/>
            <a:ext cx="1309686" cy="17058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FDB994A6-304A-E47A-876B-BABD2DBC7AEA}"/>
              </a:ext>
            </a:extLst>
          </p:cNvPr>
          <p:cNvCxnSpPr>
            <a:cxnSpLocks/>
          </p:cNvCxnSpPr>
          <p:nvPr/>
        </p:nvCxnSpPr>
        <p:spPr>
          <a:xfrm flipH="1" flipV="1">
            <a:off x="6062285" y="1567338"/>
            <a:ext cx="1323975" cy="2816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107B3C1C-D539-702D-329E-1F9AB085E658}"/>
              </a:ext>
            </a:extLst>
          </p:cNvPr>
          <p:cNvCxnSpPr>
            <a:cxnSpLocks/>
          </p:cNvCxnSpPr>
          <p:nvPr/>
        </p:nvCxnSpPr>
        <p:spPr>
          <a:xfrm flipH="1" flipV="1">
            <a:off x="6062285" y="3745510"/>
            <a:ext cx="1309686" cy="637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FCA8B342-A84C-1291-8715-408D00F20BAA}"/>
              </a:ext>
            </a:extLst>
          </p:cNvPr>
          <p:cNvCxnSpPr>
            <a:cxnSpLocks/>
          </p:cNvCxnSpPr>
          <p:nvPr/>
        </p:nvCxnSpPr>
        <p:spPr>
          <a:xfrm flipH="1">
            <a:off x="6062285" y="4383406"/>
            <a:ext cx="1309686" cy="430061"/>
          </a:xfrm>
          <a:prstGeom prst="line">
            <a:avLst/>
          </a:prstGeom>
        </p:spPr>
        <p:style>
          <a:lnRef idx="2">
            <a:schemeClr val="accent1"/>
          </a:lnRef>
          <a:fillRef idx="0">
            <a:schemeClr val="accent1"/>
          </a:fillRef>
          <a:effectRef idx="1">
            <a:schemeClr val="accent1"/>
          </a:effectRef>
          <a:fontRef idx="minor">
            <a:schemeClr val="tx1"/>
          </a:fontRef>
        </p:style>
      </p:cxnSp>
      <p:sp>
        <p:nvSpPr>
          <p:cNvPr id="125" name="Rectangle 124">
            <a:extLst>
              <a:ext uri="{FF2B5EF4-FFF2-40B4-BE49-F238E27FC236}">
                <a16:creationId xmlns:a16="http://schemas.microsoft.com/office/drawing/2014/main" id="{C4026DA8-0FD5-455F-F6FA-2D61F5FD5067}"/>
              </a:ext>
            </a:extLst>
          </p:cNvPr>
          <p:cNvSpPr/>
          <p:nvPr/>
        </p:nvSpPr>
        <p:spPr>
          <a:xfrm>
            <a:off x="626130" y="1136688"/>
            <a:ext cx="1167064" cy="4174817"/>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4FF8337A-7622-1B17-6492-EC2CD85AFE8C}"/>
              </a:ext>
            </a:extLst>
          </p:cNvPr>
          <p:cNvSpPr/>
          <p:nvPr/>
        </p:nvSpPr>
        <p:spPr>
          <a:xfrm>
            <a:off x="7274397" y="1102993"/>
            <a:ext cx="1167064" cy="4174817"/>
          </a:xfrm>
          <a:prstGeom prst="rect">
            <a:avLst/>
          </a:prstGeom>
          <a:solidFill>
            <a:srgbClr val="92D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0C0DDD5-12C5-A183-D75B-6BCF06A080DB}"/>
              </a:ext>
            </a:extLst>
          </p:cNvPr>
          <p:cNvSpPr/>
          <p:nvPr/>
        </p:nvSpPr>
        <p:spPr>
          <a:xfrm>
            <a:off x="2814783" y="891936"/>
            <a:ext cx="1167064" cy="4582426"/>
          </a:xfrm>
          <a:prstGeom prst="rect">
            <a:avLst/>
          </a:prstGeom>
          <a:solidFill>
            <a:schemeClr val="accent4">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BFF29BD-119B-A542-5C21-DCFC49421753}"/>
              </a:ext>
            </a:extLst>
          </p:cNvPr>
          <p:cNvSpPr/>
          <p:nvPr/>
        </p:nvSpPr>
        <p:spPr>
          <a:xfrm>
            <a:off x="5044590" y="897625"/>
            <a:ext cx="1167064" cy="4582426"/>
          </a:xfrm>
          <a:prstGeom prst="rect">
            <a:avLst/>
          </a:prstGeom>
          <a:solidFill>
            <a:schemeClr val="accent4">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A3627A-7D43-87E2-E1DD-E55F54070418}"/>
              </a:ext>
            </a:extLst>
          </p:cNvPr>
          <p:cNvSpPr txBox="1"/>
          <p:nvPr/>
        </p:nvSpPr>
        <p:spPr>
          <a:xfrm flipH="1">
            <a:off x="1035856" y="1835865"/>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x</a:t>
            </a:r>
            <a:r>
              <a:rPr lang="en-US" i="1" baseline="-25000" dirty="0">
                <a:solidFill>
                  <a:schemeClr val="bg1"/>
                </a:solidFill>
                <a:latin typeface="Calibri" panose="020F0502020204030204" pitchFamily="34" charset="0"/>
                <a:cs typeface="Calibri" panose="020F0502020204030204" pitchFamily="34" charset="0"/>
              </a:rPr>
              <a:t>1</a:t>
            </a:r>
          </a:p>
        </p:txBody>
      </p:sp>
      <p:sp>
        <p:nvSpPr>
          <p:cNvPr id="6" name="TextBox 5">
            <a:extLst>
              <a:ext uri="{FF2B5EF4-FFF2-40B4-BE49-F238E27FC236}">
                <a16:creationId xmlns:a16="http://schemas.microsoft.com/office/drawing/2014/main" id="{8D40645F-1C99-8858-ECEF-62364E4BBE5C}"/>
              </a:ext>
            </a:extLst>
          </p:cNvPr>
          <p:cNvSpPr txBox="1"/>
          <p:nvPr/>
        </p:nvSpPr>
        <p:spPr>
          <a:xfrm flipH="1">
            <a:off x="1019799" y="2998483"/>
            <a:ext cx="461208" cy="369333"/>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x</a:t>
            </a:r>
            <a:r>
              <a:rPr lang="en-US" i="1" baseline="-25000" dirty="0">
                <a:solidFill>
                  <a:schemeClr val="bg1"/>
                </a:solidFill>
                <a:latin typeface="Calibri" panose="020F0502020204030204" pitchFamily="34" charset="0"/>
                <a:cs typeface="Calibri" panose="020F0502020204030204" pitchFamily="34" charset="0"/>
              </a:rPr>
              <a:t>2</a:t>
            </a:r>
          </a:p>
        </p:txBody>
      </p:sp>
      <p:sp>
        <p:nvSpPr>
          <p:cNvPr id="12" name="TextBox 11">
            <a:extLst>
              <a:ext uri="{FF2B5EF4-FFF2-40B4-BE49-F238E27FC236}">
                <a16:creationId xmlns:a16="http://schemas.microsoft.com/office/drawing/2014/main" id="{EE29DDF2-1F7E-55D9-6812-B1AD1941E306}"/>
              </a:ext>
            </a:extLst>
          </p:cNvPr>
          <p:cNvSpPr txBox="1"/>
          <p:nvPr/>
        </p:nvSpPr>
        <p:spPr>
          <a:xfrm>
            <a:off x="1031762" y="4188521"/>
            <a:ext cx="413217" cy="369332"/>
          </a:xfrm>
          <a:prstGeom prst="rect">
            <a:avLst/>
          </a:prstGeom>
          <a:noFill/>
        </p:spPr>
        <p:txBody>
          <a:bodyPr wrap="square">
            <a:spAutoFit/>
          </a:bodyPr>
          <a:lstStyle/>
          <a:p>
            <a:r>
              <a:rPr lang="en-US" i="1" dirty="0">
                <a:solidFill>
                  <a:schemeClr val="bg1"/>
                </a:solidFill>
                <a:latin typeface="Calibri" panose="020F0502020204030204" pitchFamily="34" charset="0"/>
                <a:cs typeface="Calibri" panose="020F0502020204030204" pitchFamily="34" charset="0"/>
              </a:rPr>
              <a:t>x</a:t>
            </a:r>
            <a:r>
              <a:rPr lang="en-US" i="1" baseline="-25000" dirty="0">
                <a:solidFill>
                  <a:schemeClr val="bg1"/>
                </a:solidFill>
                <a:latin typeface="Calibri" panose="020F0502020204030204" pitchFamily="34" charset="0"/>
                <a:cs typeface="Calibri" panose="020F0502020204030204" pitchFamily="34" charset="0"/>
              </a:rPr>
              <a:t>3</a:t>
            </a:r>
            <a:endParaRPr lang="en-US" dirty="0">
              <a:solidFill>
                <a:schemeClr val="bg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745403F-2150-A364-BF5E-579A84A961A8}"/>
                  </a:ext>
                </a:extLst>
              </p:cNvPr>
              <p:cNvSpPr txBox="1"/>
              <p:nvPr/>
            </p:nvSpPr>
            <p:spPr>
              <a:xfrm>
                <a:off x="3261881" y="1416373"/>
                <a:ext cx="281103" cy="279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2" name="TextBox 21">
                <a:extLst>
                  <a:ext uri="{FF2B5EF4-FFF2-40B4-BE49-F238E27FC236}">
                    <a16:creationId xmlns:a16="http://schemas.microsoft.com/office/drawing/2014/main" id="{A745403F-2150-A364-BF5E-579A84A961A8}"/>
                  </a:ext>
                </a:extLst>
              </p:cNvPr>
              <p:cNvSpPr txBox="1">
                <a:spLocks noRot="1" noChangeAspect="1" noMove="1" noResize="1" noEditPoints="1" noAdjustHandles="1" noChangeArrowheads="1" noChangeShapeType="1" noTextEdit="1"/>
              </p:cNvSpPr>
              <p:nvPr/>
            </p:nvSpPr>
            <p:spPr>
              <a:xfrm>
                <a:off x="3261881" y="1416373"/>
                <a:ext cx="281103" cy="279628"/>
              </a:xfrm>
              <a:prstGeom prst="rect">
                <a:avLst/>
              </a:prstGeom>
              <a:blipFill>
                <a:blip r:embed="rId2"/>
                <a:stretch>
                  <a:fillRect l="-17391"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EA0353-B64B-7A63-A024-98C7B7369A11}"/>
                  </a:ext>
                </a:extLst>
              </p:cNvPr>
              <p:cNvSpPr txBox="1"/>
              <p:nvPr/>
            </p:nvSpPr>
            <p:spPr>
              <a:xfrm>
                <a:off x="3247590" y="2508487"/>
                <a:ext cx="282065" cy="280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3" name="TextBox 22">
                <a:extLst>
                  <a:ext uri="{FF2B5EF4-FFF2-40B4-BE49-F238E27FC236}">
                    <a16:creationId xmlns:a16="http://schemas.microsoft.com/office/drawing/2014/main" id="{D0EA0353-B64B-7A63-A024-98C7B7369A11}"/>
                  </a:ext>
                </a:extLst>
              </p:cNvPr>
              <p:cNvSpPr txBox="1">
                <a:spLocks noRot="1" noChangeAspect="1" noMove="1" noResize="1" noEditPoints="1" noAdjustHandles="1" noChangeArrowheads="1" noChangeShapeType="1" noTextEdit="1"/>
              </p:cNvSpPr>
              <p:nvPr/>
            </p:nvSpPr>
            <p:spPr>
              <a:xfrm>
                <a:off x="3247590" y="2508487"/>
                <a:ext cx="282065" cy="280141"/>
              </a:xfrm>
              <a:prstGeom prst="rect">
                <a:avLst/>
              </a:prstGeom>
              <a:blipFill>
                <a:blip r:embed="rId3"/>
                <a:stretch>
                  <a:fillRect l="-17391"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71E9B00-8B43-F721-F3CB-187D0CFD1DEC}"/>
                  </a:ext>
                </a:extLst>
              </p:cNvPr>
              <p:cNvSpPr txBox="1"/>
              <p:nvPr/>
            </p:nvSpPr>
            <p:spPr>
              <a:xfrm>
                <a:off x="3242347" y="3605439"/>
                <a:ext cx="282065" cy="28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4" name="TextBox 23">
                <a:extLst>
                  <a:ext uri="{FF2B5EF4-FFF2-40B4-BE49-F238E27FC236}">
                    <a16:creationId xmlns:a16="http://schemas.microsoft.com/office/drawing/2014/main" id="{171E9B00-8B43-F721-F3CB-187D0CFD1DEC}"/>
                  </a:ext>
                </a:extLst>
              </p:cNvPr>
              <p:cNvSpPr txBox="1">
                <a:spLocks noRot="1" noChangeAspect="1" noMove="1" noResize="1" noEditPoints="1" noAdjustHandles="1" noChangeArrowheads="1" noChangeShapeType="1" noTextEdit="1"/>
              </p:cNvSpPr>
              <p:nvPr/>
            </p:nvSpPr>
            <p:spPr>
              <a:xfrm>
                <a:off x="3242347" y="3605439"/>
                <a:ext cx="282065" cy="281552"/>
              </a:xfrm>
              <a:prstGeom prst="rect">
                <a:avLst/>
              </a:prstGeom>
              <a:blipFill>
                <a:blip r:embed="rId4"/>
                <a:stretch>
                  <a:fillRect l="-21739" r="-434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45AD11A-D7D1-C8C5-7C1D-00F748AEC80E}"/>
                  </a:ext>
                </a:extLst>
              </p:cNvPr>
              <p:cNvSpPr txBox="1"/>
              <p:nvPr/>
            </p:nvSpPr>
            <p:spPr>
              <a:xfrm>
                <a:off x="3250238" y="4706974"/>
                <a:ext cx="282065" cy="279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4</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945AD11A-D7D1-C8C5-7C1D-00F748AEC80E}"/>
                  </a:ext>
                </a:extLst>
              </p:cNvPr>
              <p:cNvSpPr txBox="1">
                <a:spLocks noRot="1" noChangeAspect="1" noMove="1" noResize="1" noEditPoints="1" noAdjustHandles="1" noChangeArrowheads="1" noChangeShapeType="1" noTextEdit="1"/>
              </p:cNvSpPr>
              <p:nvPr/>
            </p:nvSpPr>
            <p:spPr>
              <a:xfrm>
                <a:off x="3250238" y="4706974"/>
                <a:ext cx="282065" cy="279372"/>
              </a:xfrm>
              <a:prstGeom prst="rect">
                <a:avLst/>
              </a:prstGeom>
              <a:blipFill>
                <a:blip r:embed="rId5"/>
                <a:stretch>
                  <a:fillRect l="-17391"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49C65AF-C018-F212-D77D-DC84113C3D5B}"/>
                  </a:ext>
                </a:extLst>
              </p:cNvPr>
              <p:cNvSpPr txBox="1"/>
              <p:nvPr/>
            </p:nvSpPr>
            <p:spPr>
              <a:xfrm>
                <a:off x="5488222" y="1419733"/>
                <a:ext cx="286040"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249C65AF-C018-F212-D77D-DC84113C3D5B}"/>
                  </a:ext>
                </a:extLst>
              </p:cNvPr>
              <p:cNvSpPr txBox="1">
                <a:spLocks noRot="1" noChangeAspect="1" noMove="1" noResize="1" noEditPoints="1" noAdjustHandles="1" noChangeArrowheads="1" noChangeShapeType="1" noTextEdit="1"/>
              </p:cNvSpPr>
              <p:nvPr/>
            </p:nvSpPr>
            <p:spPr>
              <a:xfrm>
                <a:off x="5488222" y="1419733"/>
                <a:ext cx="286040" cy="280205"/>
              </a:xfrm>
              <a:prstGeom prst="rect">
                <a:avLst/>
              </a:prstGeom>
              <a:blipFill>
                <a:blip r:embed="rId6"/>
                <a:stretch>
                  <a:fillRect l="-21739"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AB887E0-ACEE-2D70-41A2-5CAF45373104}"/>
                  </a:ext>
                </a:extLst>
              </p:cNvPr>
              <p:cNvSpPr txBox="1"/>
              <p:nvPr/>
            </p:nvSpPr>
            <p:spPr>
              <a:xfrm>
                <a:off x="5471166" y="2521706"/>
                <a:ext cx="286039" cy="280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3" name="TextBox 32">
                <a:extLst>
                  <a:ext uri="{FF2B5EF4-FFF2-40B4-BE49-F238E27FC236}">
                    <a16:creationId xmlns:a16="http://schemas.microsoft.com/office/drawing/2014/main" id="{EAB887E0-ACEE-2D70-41A2-5CAF45373104}"/>
                  </a:ext>
                </a:extLst>
              </p:cNvPr>
              <p:cNvSpPr txBox="1">
                <a:spLocks noRot="1" noChangeAspect="1" noMove="1" noResize="1" noEditPoints="1" noAdjustHandles="1" noChangeArrowheads="1" noChangeShapeType="1" noTextEdit="1"/>
              </p:cNvSpPr>
              <p:nvPr/>
            </p:nvSpPr>
            <p:spPr>
              <a:xfrm>
                <a:off x="5471166" y="2521706"/>
                <a:ext cx="286039" cy="280718"/>
              </a:xfrm>
              <a:prstGeom prst="rect">
                <a:avLst/>
              </a:prstGeom>
              <a:blipFill>
                <a:blip r:embed="rId7"/>
                <a:stretch>
                  <a:fillRect l="-26087"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9713818-685C-A1B1-7802-7E288ABB5366}"/>
                  </a:ext>
                </a:extLst>
              </p:cNvPr>
              <p:cNvSpPr txBox="1"/>
              <p:nvPr/>
            </p:nvSpPr>
            <p:spPr>
              <a:xfrm>
                <a:off x="5485360" y="3613347"/>
                <a:ext cx="286039" cy="282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4" name="TextBox 33">
                <a:extLst>
                  <a:ext uri="{FF2B5EF4-FFF2-40B4-BE49-F238E27FC236}">
                    <a16:creationId xmlns:a16="http://schemas.microsoft.com/office/drawing/2014/main" id="{B9713818-685C-A1B1-7802-7E288ABB5366}"/>
                  </a:ext>
                </a:extLst>
              </p:cNvPr>
              <p:cNvSpPr txBox="1">
                <a:spLocks noRot="1" noChangeAspect="1" noMove="1" noResize="1" noEditPoints="1" noAdjustHandles="1" noChangeArrowheads="1" noChangeShapeType="1" noTextEdit="1"/>
              </p:cNvSpPr>
              <p:nvPr/>
            </p:nvSpPr>
            <p:spPr>
              <a:xfrm>
                <a:off x="5485360" y="3613347"/>
                <a:ext cx="286039" cy="282129"/>
              </a:xfrm>
              <a:prstGeom prst="rect">
                <a:avLst/>
              </a:prstGeom>
              <a:blipFill>
                <a:blip r:embed="rId8"/>
                <a:stretch>
                  <a:fillRect l="-21739"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D56312-6F4E-69BA-6AE6-0D8066C843ED}"/>
                  </a:ext>
                </a:extLst>
              </p:cNvPr>
              <p:cNvSpPr txBox="1"/>
              <p:nvPr/>
            </p:nvSpPr>
            <p:spPr>
              <a:xfrm>
                <a:off x="5497392" y="4672402"/>
                <a:ext cx="286039" cy="279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4</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36" name="TextBox 35">
                <a:extLst>
                  <a:ext uri="{FF2B5EF4-FFF2-40B4-BE49-F238E27FC236}">
                    <a16:creationId xmlns:a16="http://schemas.microsoft.com/office/drawing/2014/main" id="{EFD56312-6F4E-69BA-6AE6-0D8066C843ED}"/>
                  </a:ext>
                </a:extLst>
              </p:cNvPr>
              <p:cNvSpPr txBox="1">
                <a:spLocks noRot="1" noChangeAspect="1" noMove="1" noResize="1" noEditPoints="1" noAdjustHandles="1" noChangeArrowheads="1" noChangeShapeType="1" noTextEdit="1"/>
              </p:cNvSpPr>
              <p:nvPr/>
            </p:nvSpPr>
            <p:spPr>
              <a:xfrm>
                <a:off x="5497392" y="4672402"/>
                <a:ext cx="286039" cy="279948"/>
              </a:xfrm>
              <a:prstGeom prst="rect">
                <a:avLst/>
              </a:prstGeom>
              <a:blipFill>
                <a:blip r:embed="rId9"/>
                <a:stretch>
                  <a:fillRect l="-16667" r="-4167" b="-17391"/>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F8D47468-4869-AA4D-219E-33761639784C}"/>
              </a:ext>
            </a:extLst>
          </p:cNvPr>
          <p:cNvSpPr txBox="1"/>
          <p:nvPr/>
        </p:nvSpPr>
        <p:spPr>
          <a:xfrm flipH="1">
            <a:off x="7655905" y="1822179"/>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y</a:t>
            </a:r>
            <a:r>
              <a:rPr lang="en-US" i="1" baseline="-25000" dirty="0">
                <a:solidFill>
                  <a:schemeClr val="bg1"/>
                </a:solidFill>
                <a:latin typeface="Calibri" panose="020F0502020204030204" pitchFamily="34" charset="0"/>
                <a:cs typeface="Calibri" panose="020F0502020204030204" pitchFamily="34" charset="0"/>
              </a:rPr>
              <a:t>1</a:t>
            </a:r>
          </a:p>
        </p:txBody>
      </p:sp>
      <p:sp>
        <p:nvSpPr>
          <p:cNvPr id="40" name="TextBox 39">
            <a:extLst>
              <a:ext uri="{FF2B5EF4-FFF2-40B4-BE49-F238E27FC236}">
                <a16:creationId xmlns:a16="http://schemas.microsoft.com/office/drawing/2014/main" id="{B7E5247D-ABE7-08CE-1CCB-F14BE1AF4563}"/>
              </a:ext>
            </a:extLst>
          </p:cNvPr>
          <p:cNvSpPr txBox="1"/>
          <p:nvPr/>
        </p:nvSpPr>
        <p:spPr>
          <a:xfrm flipH="1">
            <a:off x="7633985" y="2983444"/>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y</a:t>
            </a:r>
            <a:r>
              <a:rPr lang="en-US" i="1" baseline="-25000" dirty="0">
                <a:solidFill>
                  <a:schemeClr val="bg1"/>
                </a:solidFill>
                <a:latin typeface="Calibri" panose="020F0502020204030204" pitchFamily="34" charset="0"/>
                <a:cs typeface="Calibri" panose="020F0502020204030204" pitchFamily="34" charset="0"/>
              </a:rPr>
              <a:t>2</a:t>
            </a:r>
          </a:p>
        </p:txBody>
      </p:sp>
      <p:sp>
        <p:nvSpPr>
          <p:cNvPr id="41" name="TextBox 40">
            <a:extLst>
              <a:ext uri="{FF2B5EF4-FFF2-40B4-BE49-F238E27FC236}">
                <a16:creationId xmlns:a16="http://schemas.microsoft.com/office/drawing/2014/main" id="{A81F35F9-DCFC-A12E-C937-2B3D1AAB2B99}"/>
              </a:ext>
            </a:extLst>
          </p:cNvPr>
          <p:cNvSpPr txBox="1"/>
          <p:nvPr/>
        </p:nvSpPr>
        <p:spPr>
          <a:xfrm flipH="1">
            <a:off x="7653960" y="4164457"/>
            <a:ext cx="461208" cy="369332"/>
          </a:xfrm>
          <a:prstGeom prst="rect">
            <a:avLst/>
          </a:prstGeom>
          <a:noFill/>
        </p:spPr>
        <p:txBody>
          <a:bodyPr wrap="square" rtlCol="0">
            <a:spAutoFit/>
          </a:bodyPr>
          <a:lstStyle/>
          <a:p>
            <a:r>
              <a:rPr lang="en-US" i="1" dirty="0">
                <a:solidFill>
                  <a:schemeClr val="bg1"/>
                </a:solidFill>
                <a:latin typeface="Calibri" panose="020F0502020204030204" pitchFamily="34" charset="0"/>
                <a:cs typeface="Calibri" panose="020F0502020204030204" pitchFamily="34" charset="0"/>
              </a:rPr>
              <a:t>y</a:t>
            </a:r>
            <a:r>
              <a:rPr lang="en-US" i="1" baseline="-25000" dirty="0">
                <a:solidFill>
                  <a:schemeClr val="bg1"/>
                </a:solidFill>
                <a:latin typeface="Calibri" panose="020F0502020204030204" pitchFamily="34" charset="0"/>
                <a:cs typeface="Calibri" panose="020F0502020204030204" pitchFamily="34" charset="0"/>
              </a:rPr>
              <a:t>3</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15552B4-7831-C23C-5157-E22F7B68AE1A}"/>
                  </a:ext>
                </a:extLst>
              </p:cNvPr>
              <p:cNvSpPr txBox="1"/>
              <p:nvPr/>
            </p:nvSpPr>
            <p:spPr>
              <a:xfrm>
                <a:off x="663120" y="5685420"/>
                <a:ext cx="2216697"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𝑗</m:t>
                          </m:r>
                        </m:sub>
                        <m:sup>
                          <m:r>
                            <a:rPr lang="en-US" sz="1600" b="0" i="1" smtClean="0">
                              <a:solidFill>
                                <a:schemeClr val="bg1"/>
                              </a:solidFill>
                              <a:latin typeface="Cambria Math" panose="02040503050406030204" pitchFamily="18" charset="0"/>
                            </a:rPr>
                            <m:t>1</m:t>
                          </m:r>
                        </m:sup>
                      </m:sSubSup>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𝜎</m:t>
                      </m:r>
                      <m:d>
                        <m:dPr>
                          <m:ctrlPr>
                            <a:rPr lang="en-US" sz="1600" b="0" i="1" smtClean="0">
                              <a:solidFill>
                                <a:schemeClr val="bg1"/>
                              </a:solidFill>
                              <a:latin typeface="Cambria Math" panose="02040503050406030204" pitchFamily="18" charset="0"/>
                              <a:ea typeface="Cambria Math" panose="02040503050406030204" pitchFamily="18" charset="0"/>
                            </a:rPr>
                          </m:ctrlPr>
                        </m:dPr>
                        <m:e>
                          <m:nary>
                            <m:naryPr>
                              <m:chr m:val="∑"/>
                              <m:ctrlPr>
                                <a:rPr lang="en-US" sz="16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=1</m:t>
                              </m:r>
                            </m:sub>
                            <m:sup>
                              <m:r>
                                <a:rPr lang="en-US" sz="1600" b="0" i="1" smtClean="0">
                                  <a:solidFill>
                                    <a:schemeClr val="bg1"/>
                                  </a:solidFill>
                                  <a:latin typeface="Cambria Math" panose="02040503050406030204" pitchFamily="18" charset="0"/>
                                  <a:ea typeface="Cambria Math" panose="02040503050406030204" pitchFamily="18" charset="0"/>
                                </a:rPr>
                                <m:t>𝑛</m:t>
                              </m:r>
                            </m:sup>
                            <m:e>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𝑗</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𝑖</m:t>
                                  </m:r>
                                </m:sub>
                                <m:sup>
                                  <m:r>
                                    <a:rPr lang="en-US" sz="1600" b="0" i="1" smtClean="0">
                                      <a:solidFill>
                                        <a:schemeClr val="bg1"/>
                                      </a:solidFill>
                                      <a:latin typeface="Cambria Math" panose="02040503050406030204" pitchFamily="18" charset="0"/>
                                      <a:ea typeface="Cambria Math" panose="02040503050406030204" pitchFamily="18" charset="0"/>
                                    </a:rPr>
                                    <m:t>1</m:t>
                                  </m:r>
                                </m:sup>
                              </m:sSubSup>
                            </m:e>
                          </m:nary>
                          <m:sSub>
                            <m:sSubPr>
                              <m:ctrlPr>
                                <a:rPr lang="en-US" sz="1600" b="0" i="1" smtClean="0">
                                  <a:solidFill>
                                    <a:schemeClr val="bg1"/>
                                  </a:solidFill>
                                  <a:latin typeface="Cambria Math" panose="02040503050406030204" pitchFamily="18" charset="0"/>
                                  <a:ea typeface="Cambria Math" panose="02040503050406030204" pitchFamily="18" charset="0"/>
                                </a:rPr>
                              </m:ctrlPr>
                            </m:sSubPr>
                            <m:e>
                              <m:r>
                                <a:rPr lang="en-US" sz="1600" b="0" i="1" smtClean="0">
                                  <a:solidFill>
                                    <a:schemeClr val="bg1"/>
                                  </a:solidFill>
                                  <a:latin typeface="Cambria Math" panose="02040503050406030204" pitchFamily="18" charset="0"/>
                                  <a:ea typeface="Cambria Math" panose="02040503050406030204" pitchFamily="18" charset="0"/>
                                </a:rPr>
                                <m:t>𝑥</m:t>
                              </m:r>
                            </m:e>
                            <m:sub>
                              <m:r>
                                <a:rPr lang="en-US" sz="1600" b="0" i="1" smtClean="0">
                                  <a:solidFill>
                                    <a:schemeClr val="bg1"/>
                                  </a:solidFill>
                                  <a:latin typeface="Cambria Math" panose="02040503050406030204" pitchFamily="18" charset="0"/>
                                  <a:ea typeface="Cambria Math" panose="02040503050406030204" pitchFamily="18" charset="0"/>
                                </a:rPr>
                                <m:t>𝑖</m:t>
                              </m:r>
                            </m:sub>
                          </m:sSub>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𝑏</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1</m:t>
                              </m:r>
                            </m:sup>
                          </m:sSubSup>
                        </m:e>
                      </m:d>
                    </m:oMath>
                  </m:oMathPara>
                </a14:m>
                <a:endParaRPr lang="en-US" sz="1600" dirty="0">
                  <a:solidFill>
                    <a:schemeClr val="bg1"/>
                  </a:solidFill>
                </a:endParaRPr>
              </a:p>
            </p:txBody>
          </p:sp>
        </mc:Choice>
        <mc:Fallback xmlns="">
          <p:sp>
            <p:nvSpPr>
              <p:cNvPr id="46" name="TextBox 45">
                <a:extLst>
                  <a:ext uri="{FF2B5EF4-FFF2-40B4-BE49-F238E27FC236}">
                    <a16:creationId xmlns:a16="http://schemas.microsoft.com/office/drawing/2014/main" id="{C15552B4-7831-C23C-5157-E22F7B68AE1A}"/>
                  </a:ext>
                </a:extLst>
              </p:cNvPr>
              <p:cNvSpPr txBox="1">
                <a:spLocks noRot="1" noChangeAspect="1" noMove="1" noResize="1" noEditPoints="1" noAdjustHandles="1" noChangeArrowheads="1" noChangeShapeType="1" noTextEdit="1"/>
              </p:cNvSpPr>
              <p:nvPr/>
            </p:nvSpPr>
            <p:spPr>
              <a:xfrm>
                <a:off x="663120" y="5685420"/>
                <a:ext cx="2216697" cy="672172"/>
              </a:xfrm>
              <a:prstGeom prst="rect">
                <a:avLst/>
              </a:prstGeom>
              <a:blipFill>
                <a:blip r:embed="rId10"/>
                <a:stretch>
                  <a:fillRect l="-2286" t="-120370" b="-18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EA42C56-4C60-5FDD-7855-FFD1413ED095}"/>
                  </a:ext>
                </a:extLst>
              </p:cNvPr>
              <p:cNvSpPr txBox="1"/>
              <p:nvPr/>
            </p:nvSpPr>
            <p:spPr>
              <a:xfrm>
                <a:off x="3380998" y="5687867"/>
                <a:ext cx="2225738"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𝑗</m:t>
                          </m:r>
                        </m:sub>
                        <m:sup>
                          <m:r>
                            <a:rPr lang="en-US" sz="1600" b="0" i="1" smtClean="0">
                              <a:solidFill>
                                <a:schemeClr val="bg1"/>
                              </a:solidFill>
                              <a:latin typeface="Cambria Math" panose="02040503050406030204" pitchFamily="18" charset="0"/>
                            </a:rPr>
                            <m:t>2</m:t>
                          </m:r>
                        </m:sup>
                      </m:sSubSup>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𝜎</m:t>
                      </m:r>
                      <m:d>
                        <m:dPr>
                          <m:ctrlPr>
                            <a:rPr lang="en-US" sz="1600" b="0" i="1" smtClean="0">
                              <a:solidFill>
                                <a:schemeClr val="bg1"/>
                              </a:solidFill>
                              <a:latin typeface="Cambria Math" panose="02040503050406030204" pitchFamily="18" charset="0"/>
                              <a:ea typeface="Cambria Math" panose="02040503050406030204" pitchFamily="18" charset="0"/>
                            </a:rPr>
                          </m:ctrlPr>
                        </m:dPr>
                        <m:e>
                          <m:nary>
                            <m:naryPr>
                              <m:chr m:val="∑"/>
                              <m:ctrlPr>
                                <a:rPr lang="en-US" sz="16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=1</m:t>
                              </m:r>
                            </m:sub>
                            <m:sup>
                              <m:r>
                                <a:rPr lang="en-US" sz="1600" b="0" i="1" smtClean="0">
                                  <a:solidFill>
                                    <a:schemeClr val="bg1"/>
                                  </a:solidFill>
                                  <a:latin typeface="Cambria Math" panose="02040503050406030204" pitchFamily="18" charset="0"/>
                                  <a:ea typeface="Cambria Math" panose="02040503050406030204" pitchFamily="18" charset="0"/>
                                </a:rPr>
                                <m:t>𝑛</m:t>
                              </m:r>
                            </m:sup>
                            <m:e>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𝑗</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𝑖</m:t>
                                  </m:r>
                                </m:sub>
                                <m:sup>
                                  <m:r>
                                    <a:rPr lang="en-US" sz="1600" b="0" i="1" smtClean="0">
                                      <a:solidFill>
                                        <a:schemeClr val="bg1"/>
                                      </a:solidFill>
                                      <a:latin typeface="Cambria Math" panose="02040503050406030204" pitchFamily="18" charset="0"/>
                                      <a:ea typeface="Cambria Math" panose="02040503050406030204" pitchFamily="18" charset="0"/>
                                    </a:rPr>
                                    <m:t>2</m:t>
                                  </m:r>
                                </m:sup>
                              </m:sSubSup>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h</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1</m:t>
                                  </m:r>
                                </m:sup>
                              </m:sSubSup>
                            </m:e>
                          </m:nary>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𝑏</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2</m:t>
                              </m:r>
                            </m:sup>
                          </m:sSubSup>
                        </m:e>
                      </m:d>
                    </m:oMath>
                  </m:oMathPara>
                </a14:m>
                <a:endParaRPr lang="en-US" sz="1600" dirty="0">
                  <a:solidFill>
                    <a:schemeClr val="bg1"/>
                  </a:solidFill>
                </a:endParaRPr>
              </a:p>
            </p:txBody>
          </p:sp>
        </mc:Choice>
        <mc:Fallback xmlns="">
          <p:sp>
            <p:nvSpPr>
              <p:cNvPr id="48" name="TextBox 47">
                <a:extLst>
                  <a:ext uri="{FF2B5EF4-FFF2-40B4-BE49-F238E27FC236}">
                    <a16:creationId xmlns:a16="http://schemas.microsoft.com/office/drawing/2014/main" id="{BEA42C56-4C60-5FDD-7855-FFD1413ED095}"/>
                  </a:ext>
                </a:extLst>
              </p:cNvPr>
              <p:cNvSpPr txBox="1">
                <a:spLocks noRot="1" noChangeAspect="1" noMove="1" noResize="1" noEditPoints="1" noAdjustHandles="1" noChangeArrowheads="1" noChangeShapeType="1" noTextEdit="1"/>
              </p:cNvSpPr>
              <p:nvPr/>
            </p:nvSpPr>
            <p:spPr>
              <a:xfrm>
                <a:off x="3380998" y="5687867"/>
                <a:ext cx="2225738" cy="672172"/>
              </a:xfrm>
              <a:prstGeom prst="rect">
                <a:avLst/>
              </a:prstGeom>
              <a:blipFill>
                <a:blip r:embed="rId11"/>
                <a:stretch>
                  <a:fillRect l="-1705" t="-120370" b="-18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E77CF50-90E6-6BE2-99CE-4DC69D4E09B5}"/>
                  </a:ext>
                </a:extLst>
              </p:cNvPr>
              <p:cNvSpPr txBox="1"/>
              <p:nvPr/>
            </p:nvSpPr>
            <p:spPr>
              <a:xfrm>
                <a:off x="6020794" y="5685420"/>
                <a:ext cx="2272802"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𝑦</m:t>
                          </m:r>
                        </m:e>
                        <m:sub>
                          <m:r>
                            <a:rPr lang="en-US" sz="1600" b="0" i="1" smtClean="0">
                              <a:solidFill>
                                <a:schemeClr val="bg1"/>
                              </a:solidFill>
                              <a:latin typeface="Cambria Math" panose="02040503050406030204" pitchFamily="18" charset="0"/>
                            </a:rPr>
                            <m:t>𝑗</m:t>
                          </m:r>
                        </m:sub>
                      </m:sSub>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𝜎</m:t>
                      </m:r>
                      <m:d>
                        <m:dPr>
                          <m:ctrlPr>
                            <a:rPr lang="en-US" sz="1600" b="0" i="1" smtClean="0">
                              <a:solidFill>
                                <a:schemeClr val="bg1"/>
                              </a:solidFill>
                              <a:latin typeface="Cambria Math" panose="02040503050406030204" pitchFamily="18" charset="0"/>
                              <a:ea typeface="Cambria Math" panose="02040503050406030204" pitchFamily="18" charset="0"/>
                            </a:rPr>
                          </m:ctrlPr>
                        </m:dPr>
                        <m:e>
                          <m:nary>
                            <m:naryPr>
                              <m:chr m:val="∑"/>
                              <m:ctrlPr>
                                <a:rPr lang="en-US" sz="16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=1</m:t>
                              </m:r>
                            </m:sub>
                            <m:sup>
                              <m:r>
                                <a:rPr lang="en-US" sz="1600" b="0" i="1" smtClean="0">
                                  <a:solidFill>
                                    <a:schemeClr val="bg1"/>
                                  </a:solidFill>
                                  <a:latin typeface="Cambria Math" panose="02040503050406030204" pitchFamily="18" charset="0"/>
                                  <a:ea typeface="Cambria Math" panose="02040503050406030204" pitchFamily="18" charset="0"/>
                                </a:rPr>
                                <m:t>𝑛</m:t>
                              </m:r>
                            </m:sup>
                            <m:e>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𝑗</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𝑖</m:t>
                                  </m:r>
                                </m:sub>
                                <m:sup>
                                  <m:r>
                                    <a:rPr lang="en-US" sz="1600" b="0" i="1" smtClean="0">
                                      <a:solidFill>
                                        <a:schemeClr val="bg1"/>
                                      </a:solidFill>
                                      <a:latin typeface="Cambria Math" panose="02040503050406030204" pitchFamily="18" charset="0"/>
                                      <a:ea typeface="Cambria Math" panose="02040503050406030204" pitchFamily="18" charset="0"/>
                                    </a:rPr>
                                    <m:t>3</m:t>
                                  </m:r>
                                </m:sup>
                              </m:sSubSup>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h</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2</m:t>
                                  </m:r>
                                </m:sup>
                              </m:sSubSup>
                            </m:e>
                          </m:nary>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𝑏</m:t>
                              </m:r>
                            </m:e>
                            <m:sub>
                              <m:r>
                                <a:rPr lang="en-US" sz="1600" b="0" i="1" smtClean="0">
                                  <a:solidFill>
                                    <a:schemeClr val="bg1"/>
                                  </a:solidFill>
                                  <a:latin typeface="Cambria Math" panose="02040503050406030204" pitchFamily="18" charset="0"/>
                                  <a:ea typeface="Cambria Math" panose="02040503050406030204" pitchFamily="18" charset="0"/>
                                </a:rPr>
                                <m:t>𝑗</m:t>
                              </m:r>
                            </m:sub>
                            <m:sup>
                              <m:r>
                                <a:rPr lang="en-US" sz="1600" b="0" i="1" smtClean="0">
                                  <a:solidFill>
                                    <a:schemeClr val="bg1"/>
                                  </a:solidFill>
                                  <a:latin typeface="Cambria Math" panose="02040503050406030204" pitchFamily="18" charset="0"/>
                                  <a:ea typeface="Cambria Math" panose="02040503050406030204" pitchFamily="18" charset="0"/>
                                </a:rPr>
                                <m:t>3</m:t>
                              </m:r>
                            </m:sup>
                          </m:sSubSup>
                        </m:e>
                      </m:d>
                    </m:oMath>
                  </m:oMathPara>
                </a14:m>
                <a:endParaRPr lang="en-US" sz="1600" dirty="0">
                  <a:solidFill>
                    <a:schemeClr val="bg1"/>
                  </a:solidFill>
                </a:endParaRPr>
              </a:p>
            </p:txBody>
          </p:sp>
        </mc:Choice>
        <mc:Fallback xmlns="">
          <p:sp>
            <p:nvSpPr>
              <p:cNvPr id="50" name="TextBox 49">
                <a:extLst>
                  <a:ext uri="{FF2B5EF4-FFF2-40B4-BE49-F238E27FC236}">
                    <a16:creationId xmlns:a16="http://schemas.microsoft.com/office/drawing/2014/main" id="{8E77CF50-90E6-6BE2-99CE-4DC69D4E09B5}"/>
                  </a:ext>
                </a:extLst>
              </p:cNvPr>
              <p:cNvSpPr txBox="1">
                <a:spLocks noRot="1" noChangeAspect="1" noMove="1" noResize="1" noEditPoints="1" noAdjustHandles="1" noChangeArrowheads="1" noChangeShapeType="1" noTextEdit="1"/>
              </p:cNvSpPr>
              <p:nvPr/>
            </p:nvSpPr>
            <p:spPr>
              <a:xfrm>
                <a:off x="6020794" y="5685420"/>
                <a:ext cx="2272802" cy="672172"/>
              </a:xfrm>
              <a:prstGeom prst="rect">
                <a:avLst/>
              </a:prstGeom>
              <a:blipFill>
                <a:blip r:embed="rId12"/>
                <a:stretch>
                  <a:fillRect l="-559" t="-120370" b="-18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E9119DB-7478-D6D1-2E03-16D65A376614}"/>
                  </a:ext>
                </a:extLst>
              </p:cNvPr>
              <p:cNvSpPr txBox="1"/>
              <p:nvPr/>
            </p:nvSpPr>
            <p:spPr>
              <a:xfrm>
                <a:off x="1864889" y="4665905"/>
                <a:ext cx="653118" cy="3615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4,3</m:t>
                          </m:r>
                        </m:sub>
                        <m:sup>
                          <m:r>
                            <a:rPr lang="en-US" sz="1600" b="0" i="1" smtClean="0">
                              <a:solidFill>
                                <a:schemeClr val="bg1"/>
                              </a:solidFill>
                              <a:latin typeface="Cambria Math" panose="02040503050406030204" pitchFamily="18" charset="0"/>
                              <a:ea typeface="Cambria Math" panose="02040503050406030204" pitchFamily="18" charset="0"/>
                            </a:rPr>
                            <m:t>1</m:t>
                          </m:r>
                        </m:sup>
                      </m:sSubSup>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𝑏</m:t>
                      </m:r>
                      <m:r>
                        <a:rPr lang="en-US" sz="1600" b="0" i="1" baseline="-25000" smtClean="0">
                          <a:solidFill>
                            <a:schemeClr val="bg1"/>
                          </a:solidFill>
                          <a:latin typeface="Cambria Math" panose="02040503050406030204" pitchFamily="18" charset="0"/>
                          <a:ea typeface="Cambria Math" panose="02040503050406030204" pitchFamily="18" charset="0"/>
                        </a:rPr>
                        <m:t>4</m:t>
                      </m:r>
                    </m:oMath>
                  </m:oMathPara>
                </a14:m>
                <a:endParaRPr lang="en-US" sz="1600" baseline="-25000" dirty="0">
                  <a:solidFill>
                    <a:schemeClr val="bg1"/>
                  </a:solidFill>
                </a:endParaRPr>
              </a:p>
            </p:txBody>
          </p:sp>
        </mc:Choice>
        <mc:Fallback xmlns="">
          <p:sp>
            <p:nvSpPr>
              <p:cNvPr id="53" name="TextBox 52">
                <a:extLst>
                  <a:ext uri="{FF2B5EF4-FFF2-40B4-BE49-F238E27FC236}">
                    <a16:creationId xmlns:a16="http://schemas.microsoft.com/office/drawing/2014/main" id="{5E9119DB-7478-D6D1-2E03-16D65A376614}"/>
                  </a:ext>
                </a:extLst>
              </p:cNvPr>
              <p:cNvSpPr txBox="1">
                <a:spLocks noRot="1" noChangeAspect="1" noMove="1" noResize="1" noEditPoints="1" noAdjustHandles="1" noChangeArrowheads="1" noChangeShapeType="1" noTextEdit="1"/>
              </p:cNvSpPr>
              <p:nvPr/>
            </p:nvSpPr>
            <p:spPr>
              <a:xfrm>
                <a:off x="1864889" y="4665905"/>
                <a:ext cx="653118" cy="361509"/>
              </a:xfrm>
              <a:prstGeom prst="rect">
                <a:avLst/>
              </a:prstGeom>
              <a:blipFill>
                <a:blip r:embed="rId13"/>
                <a:stretch>
                  <a:fillRect r="-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AE6F950-654C-1E72-6A0C-4A2788297BF5}"/>
                  </a:ext>
                </a:extLst>
              </p:cNvPr>
              <p:cNvSpPr txBox="1"/>
              <p:nvPr/>
            </p:nvSpPr>
            <p:spPr>
              <a:xfrm>
                <a:off x="1849674" y="1391593"/>
                <a:ext cx="554959" cy="360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solidFill>
                                <a:schemeClr val="bg1"/>
                              </a:solidFill>
                              <a:latin typeface="Cambria Math" panose="02040503050406030204" pitchFamily="18" charset="0"/>
                              <a:ea typeface="Cambria Math" panose="02040503050406030204" pitchFamily="18" charset="0"/>
                            </a:rPr>
                          </m:ctrlPr>
                        </m:sSubSupPr>
                        <m:e>
                          <m:r>
                            <a:rPr lang="en-US" sz="1600" b="0" i="1" smtClean="0">
                              <a:solidFill>
                                <a:schemeClr val="bg1"/>
                              </a:solidFill>
                              <a:latin typeface="Cambria Math" panose="02040503050406030204" pitchFamily="18" charset="0"/>
                              <a:ea typeface="Cambria Math" panose="02040503050406030204" pitchFamily="18" charset="0"/>
                            </a:rPr>
                            <m:t>𝑊</m:t>
                          </m:r>
                        </m:e>
                        <m:sub>
                          <m:r>
                            <a:rPr lang="en-US" sz="1600" b="0" i="1" smtClean="0">
                              <a:solidFill>
                                <a:schemeClr val="bg1"/>
                              </a:solidFill>
                              <a:latin typeface="Cambria Math" panose="02040503050406030204" pitchFamily="18" charset="0"/>
                              <a:ea typeface="Cambria Math" panose="02040503050406030204" pitchFamily="18" charset="0"/>
                            </a:rPr>
                            <m:t>1,1</m:t>
                          </m:r>
                        </m:sub>
                        <m:sup>
                          <m:r>
                            <a:rPr lang="en-US" sz="1600" b="0" i="1" smtClean="0">
                              <a:solidFill>
                                <a:schemeClr val="bg1"/>
                              </a:solidFill>
                              <a:latin typeface="Cambria Math" panose="02040503050406030204" pitchFamily="18" charset="0"/>
                              <a:ea typeface="Cambria Math" panose="02040503050406030204" pitchFamily="18" charset="0"/>
                            </a:rPr>
                            <m:t>1</m:t>
                          </m:r>
                        </m:sup>
                      </m:sSubSup>
                      <m:r>
                        <a:rPr lang="en-US" sz="1600" b="0" i="0"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𝑏</m:t>
                      </m:r>
                      <m:r>
                        <a:rPr lang="en-US" sz="1600" b="0" i="1" baseline="-25000" smtClean="0">
                          <a:solidFill>
                            <a:schemeClr val="bg1"/>
                          </a:solidFill>
                          <a:latin typeface="Cambria Math" panose="02040503050406030204" pitchFamily="18" charset="0"/>
                          <a:ea typeface="Cambria Math" panose="02040503050406030204" pitchFamily="18" charset="0"/>
                        </a:rPr>
                        <m:t>1</m:t>
                      </m:r>
                    </m:oMath>
                  </m:oMathPara>
                </a14:m>
                <a:endParaRPr lang="en-US" sz="1600" i="1" baseline="-25000" dirty="0">
                  <a:solidFill>
                    <a:schemeClr val="bg1"/>
                  </a:solidFill>
                </a:endParaRPr>
              </a:p>
            </p:txBody>
          </p:sp>
        </mc:Choice>
        <mc:Fallback xmlns="">
          <p:sp>
            <p:nvSpPr>
              <p:cNvPr id="54" name="TextBox 53">
                <a:extLst>
                  <a:ext uri="{FF2B5EF4-FFF2-40B4-BE49-F238E27FC236}">
                    <a16:creationId xmlns:a16="http://schemas.microsoft.com/office/drawing/2014/main" id="{1AE6F950-654C-1E72-6A0C-4A2788297BF5}"/>
                  </a:ext>
                </a:extLst>
              </p:cNvPr>
              <p:cNvSpPr txBox="1">
                <a:spLocks noRot="1" noChangeAspect="1" noMove="1" noResize="1" noEditPoints="1" noAdjustHandles="1" noChangeArrowheads="1" noChangeShapeType="1" noTextEdit="1"/>
              </p:cNvSpPr>
              <p:nvPr/>
            </p:nvSpPr>
            <p:spPr>
              <a:xfrm>
                <a:off x="1849674" y="1391593"/>
                <a:ext cx="554959" cy="360996"/>
              </a:xfrm>
              <a:prstGeom prst="rect">
                <a:avLst/>
              </a:prstGeom>
              <a:blipFill>
                <a:blip r:embed="rId14"/>
                <a:stretch>
                  <a:fillRect r="-37778"/>
                </a:stretch>
              </a:blipFill>
            </p:spPr>
            <p:txBody>
              <a:bodyPr/>
              <a:lstStyle/>
              <a:p>
                <a:r>
                  <a:rPr lang="en-US">
                    <a:noFill/>
                  </a:rPr>
                  <a:t> </a:t>
                </a:r>
              </a:p>
            </p:txBody>
          </p:sp>
        </mc:Fallback>
      </mc:AlternateContent>
    </p:spTree>
    <p:extLst>
      <p:ext uri="{BB962C8B-B14F-4D97-AF65-F5344CB8AC3E}">
        <p14:creationId xmlns:p14="http://schemas.microsoft.com/office/powerpoint/2010/main" val="38315231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1934</Words>
  <Application>Microsoft Macintosh PowerPoint</Application>
  <PresentationFormat>On-screen Show (4:3)</PresentationFormat>
  <Paragraphs>304</Paragraphs>
  <Slides>30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Aptos</vt:lpstr>
      <vt:lpstr>Aptos Display</vt:lpstr>
      <vt:lpstr>Arial</vt:lpstr>
      <vt:lpstr>Calibri</vt:lpstr>
      <vt:lpstr>Cambria Math</vt:lpstr>
      <vt:lpstr>Courier New</vt:lpstr>
      <vt:lpstr>MgOpen Cosmetica</vt:lpstr>
      <vt:lpstr>Office Theme</vt:lpstr>
      <vt:lpstr>Module 2: Basic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Powell, Scott (CIV)</dc:creator>
  <cp:lastModifiedBy>Powell, Scott (CIV)</cp:lastModifiedBy>
  <cp:revision>1</cp:revision>
  <dcterms:created xsi:type="dcterms:W3CDTF">2026-01-02T22:08:57Z</dcterms:created>
  <dcterms:modified xsi:type="dcterms:W3CDTF">2026-01-02T22:10:55Z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bbd4a6-dc2f-44d9-ad2c-c28d4679873f_Enabled">
    <vt:lpwstr>true</vt:lpwstr>
  </property>
  <property fmtid="{D5CDD505-2E9C-101B-9397-08002B2CF9AE}" pid="3" name="MSIP_Label_acbbd4a6-dc2f-44d9-ad2c-c28d4679873f_SetDate">
    <vt:lpwstr>2026-01-02T22:10:54Z</vt:lpwstr>
  </property>
  <property fmtid="{D5CDD505-2E9C-101B-9397-08002B2CF9AE}" pid="4" name="MSIP_Label_acbbd4a6-dc2f-44d9-ad2c-c28d4679873f_Method">
    <vt:lpwstr>Standard</vt:lpwstr>
  </property>
  <property fmtid="{D5CDD505-2E9C-101B-9397-08002B2CF9AE}" pid="5" name="MSIP_Label_acbbd4a6-dc2f-44d9-ad2c-c28d4679873f_Name">
    <vt:lpwstr>No Label</vt:lpwstr>
  </property>
  <property fmtid="{D5CDD505-2E9C-101B-9397-08002B2CF9AE}" pid="6" name="MSIP_Label_acbbd4a6-dc2f-44d9-ad2c-c28d4679873f_SiteId">
    <vt:lpwstr>6d936231-a517-40ea-9199-f7578963378e</vt:lpwstr>
  </property>
  <property fmtid="{D5CDD505-2E9C-101B-9397-08002B2CF9AE}" pid="7" name="MSIP_Label_acbbd4a6-dc2f-44d9-ad2c-c28d4679873f_ActionId">
    <vt:lpwstr>f4a32a1a-a248-41c2-a7e8-c731c596bdd5</vt:lpwstr>
  </property>
  <property fmtid="{D5CDD505-2E9C-101B-9397-08002B2CF9AE}" pid="8" name="MSIP_Label_acbbd4a6-dc2f-44d9-ad2c-c28d4679873f_ContentBits">
    <vt:lpwstr>0</vt:lpwstr>
  </property>
  <property fmtid="{D5CDD505-2E9C-101B-9397-08002B2CF9AE}" pid="9" name="MSIP_Label_acbbd4a6-dc2f-44d9-ad2c-c28d4679873f_Tag">
    <vt:lpwstr>50, 3, 0, 1</vt:lpwstr>
  </property>
</Properties>
</file>